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8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29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30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146"/>
  </p:notesMasterIdLst>
  <p:sldIdLst>
    <p:sldId id="284" r:id="rId15"/>
    <p:sldId id="864" r:id="rId16"/>
    <p:sldId id="5159" r:id="rId17"/>
    <p:sldId id="951" r:id="rId18"/>
    <p:sldId id="952" r:id="rId19"/>
    <p:sldId id="953" r:id="rId20"/>
    <p:sldId id="949" r:id="rId21"/>
    <p:sldId id="997" r:id="rId22"/>
    <p:sldId id="1091" r:id="rId23"/>
    <p:sldId id="5150" r:id="rId24"/>
    <p:sldId id="1099" r:id="rId25"/>
    <p:sldId id="1100" r:id="rId26"/>
    <p:sldId id="1101" r:id="rId27"/>
    <p:sldId id="1102" r:id="rId28"/>
    <p:sldId id="1103" r:id="rId29"/>
    <p:sldId id="1104" r:id="rId30"/>
    <p:sldId id="1105" r:id="rId31"/>
    <p:sldId id="1106" r:id="rId32"/>
    <p:sldId id="5162" r:id="rId33"/>
    <p:sldId id="5163" r:id="rId34"/>
    <p:sldId id="575" r:id="rId35"/>
    <p:sldId id="1022" r:id="rId36"/>
    <p:sldId id="5173" r:id="rId37"/>
    <p:sldId id="5174" r:id="rId38"/>
    <p:sldId id="5175" r:id="rId39"/>
    <p:sldId id="450" r:id="rId40"/>
    <p:sldId id="878" r:id="rId41"/>
    <p:sldId id="1024" r:id="rId42"/>
    <p:sldId id="1081" r:id="rId43"/>
    <p:sldId id="884" r:id="rId44"/>
    <p:sldId id="1025" r:id="rId45"/>
    <p:sldId id="1026" r:id="rId46"/>
    <p:sldId id="1040" r:id="rId47"/>
    <p:sldId id="1027" r:id="rId48"/>
    <p:sldId id="1028" r:id="rId49"/>
    <p:sldId id="1033" r:id="rId50"/>
    <p:sldId id="1042" r:id="rId51"/>
    <p:sldId id="1041" r:id="rId52"/>
    <p:sldId id="1044" r:id="rId53"/>
    <p:sldId id="1046" r:id="rId54"/>
    <p:sldId id="1047" r:id="rId55"/>
    <p:sldId id="1051" r:id="rId56"/>
    <p:sldId id="1052" r:id="rId57"/>
    <p:sldId id="1049" r:id="rId58"/>
    <p:sldId id="1050" r:id="rId59"/>
    <p:sldId id="1048" r:id="rId60"/>
    <p:sldId id="1043" r:id="rId61"/>
    <p:sldId id="1053" r:id="rId62"/>
    <p:sldId id="1056" r:id="rId63"/>
    <p:sldId id="1059" r:id="rId64"/>
    <p:sldId id="1060" r:id="rId65"/>
    <p:sldId id="1061" r:id="rId66"/>
    <p:sldId id="1062" r:id="rId67"/>
    <p:sldId id="5164" r:id="rId68"/>
    <p:sldId id="904" r:id="rId69"/>
    <p:sldId id="1029" r:id="rId70"/>
    <p:sldId id="1019" r:id="rId71"/>
    <p:sldId id="5165" r:id="rId72"/>
    <p:sldId id="5166" r:id="rId73"/>
    <p:sldId id="5167" r:id="rId74"/>
    <p:sldId id="1076" r:id="rId75"/>
    <p:sldId id="1282" r:id="rId76"/>
    <p:sldId id="1283" r:id="rId77"/>
    <p:sldId id="5168" r:id="rId78"/>
    <p:sldId id="1077" r:id="rId79"/>
    <p:sldId id="1078" r:id="rId80"/>
    <p:sldId id="5169" r:id="rId81"/>
    <p:sldId id="5170" r:id="rId82"/>
    <p:sldId id="5171" r:id="rId83"/>
    <p:sldId id="950" r:id="rId84"/>
    <p:sldId id="993" r:id="rId85"/>
    <p:sldId id="973" r:id="rId86"/>
    <p:sldId id="971" r:id="rId87"/>
    <p:sldId id="972" r:id="rId88"/>
    <p:sldId id="994" r:id="rId89"/>
    <p:sldId id="995" r:id="rId90"/>
    <p:sldId id="996" r:id="rId91"/>
    <p:sldId id="974" r:id="rId92"/>
    <p:sldId id="1009" r:id="rId93"/>
    <p:sldId id="1226" r:id="rId94"/>
    <p:sldId id="1227" r:id="rId95"/>
    <p:sldId id="1228" r:id="rId96"/>
    <p:sldId id="1229" r:id="rId97"/>
    <p:sldId id="1230" r:id="rId98"/>
    <p:sldId id="1231" r:id="rId99"/>
    <p:sldId id="1232" r:id="rId100"/>
    <p:sldId id="1233" r:id="rId101"/>
    <p:sldId id="1234" r:id="rId102"/>
    <p:sldId id="1008" r:id="rId103"/>
    <p:sldId id="1004" r:id="rId104"/>
    <p:sldId id="1010" r:id="rId105"/>
    <p:sldId id="1011" r:id="rId106"/>
    <p:sldId id="1012" r:id="rId107"/>
    <p:sldId id="1013" r:id="rId108"/>
    <p:sldId id="1014" r:id="rId109"/>
    <p:sldId id="1015" r:id="rId110"/>
    <p:sldId id="1235" r:id="rId111"/>
    <p:sldId id="1236" r:id="rId112"/>
    <p:sldId id="1237" r:id="rId113"/>
    <p:sldId id="1238" r:id="rId114"/>
    <p:sldId id="1239" r:id="rId115"/>
    <p:sldId id="1240" r:id="rId116"/>
    <p:sldId id="1241" r:id="rId117"/>
    <p:sldId id="1242" r:id="rId118"/>
    <p:sldId id="1243" r:id="rId119"/>
    <p:sldId id="1244" r:id="rId120"/>
    <p:sldId id="1245" r:id="rId121"/>
    <p:sldId id="1246" r:id="rId122"/>
    <p:sldId id="1247" r:id="rId123"/>
    <p:sldId id="1248" r:id="rId124"/>
    <p:sldId id="989" r:id="rId125"/>
    <p:sldId id="1054" r:id="rId126"/>
    <p:sldId id="1055" r:id="rId127"/>
    <p:sldId id="5172" r:id="rId128"/>
    <p:sldId id="1017" r:id="rId129"/>
    <p:sldId id="990" r:id="rId130"/>
    <p:sldId id="1151" r:id="rId131"/>
    <p:sldId id="991" r:id="rId132"/>
    <p:sldId id="1031" r:id="rId133"/>
    <p:sldId id="5176" r:id="rId134"/>
    <p:sldId id="1204" r:id="rId135"/>
    <p:sldId id="1205" r:id="rId136"/>
    <p:sldId id="1206" r:id="rId137"/>
    <p:sldId id="1207" r:id="rId138"/>
    <p:sldId id="1208" r:id="rId139"/>
    <p:sldId id="1209" r:id="rId140"/>
    <p:sldId id="5160" r:id="rId141"/>
    <p:sldId id="1079" r:id="rId142"/>
    <p:sldId id="1080" r:id="rId143"/>
    <p:sldId id="1082" r:id="rId144"/>
    <p:sldId id="1083" r:id="rId14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16"/>
    <p:restoredTop sz="94669"/>
  </p:normalViewPr>
  <p:slideViewPr>
    <p:cSldViewPr snapToGrid="0">
      <p:cViewPr varScale="1">
        <p:scale>
          <a:sx n="87" d="100"/>
          <a:sy n="87" d="100"/>
        </p:scale>
        <p:origin x="1064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3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38" Type="http://schemas.openxmlformats.org/officeDocument/2006/relationships/slide" Target="slides/slide124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53" Type="http://schemas.openxmlformats.org/officeDocument/2006/relationships/slide" Target="slides/slide39.xml"/><Relationship Id="rId74" Type="http://schemas.openxmlformats.org/officeDocument/2006/relationships/slide" Target="slides/slide60.xml"/><Relationship Id="rId128" Type="http://schemas.openxmlformats.org/officeDocument/2006/relationships/slide" Target="slides/slide114.xml"/><Relationship Id="rId14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18" Type="http://schemas.openxmlformats.org/officeDocument/2006/relationships/slide" Target="slides/slide104.xml"/><Relationship Id="rId134" Type="http://schemas.openxmlformats.org/officeDocument/2006/relationships/slide" Target="slides/slide120.xml"/><Relationship Id="rId139" Type="http://schemas.openxmlformats.org/officeDocument/2006/relationships/slide" Target="slides/slide125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150" Type="http://schemas.openxmlformats.org/officeDocument/2006/relationships/tableStyles" Target="tableStyles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08" Type="http://schemas.openxmlformats.org/officeDocument/2006/relationships/slide" Target="slides/slide94.xml"/><Relationship Id="rId124" Type="http://schemas.openxmlformats.org/officeDocument/2006/relationships/slide" Target="slides/slide110.xml"/><Relationship Id="rId129" Type="http://schemas.openxmlformats.org/officeDocument/2006/relationships/slide" Target="slides/slide115.xml"/><Relationship Id="rId54" Type="http://schemas.openxmlformats.org/officeDocument/2006/relationships/slide" Target="slides/slide40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91" Type="http://schemas.openxmlformats.org/officeDocument/2006/relationships/slide" Target="slides/slide77.xml"/><Relationship Id="rId96" Type="http://schemas.openxmlformats.org/officeDocument/2006/relationships/slide" Target="slides/slide82.xml"/><Relationship Id="rId140" Type="http://schemas.openxmlformats.org/officeDocument/2006/relationships/slide" Target="slides/slide126.xml"/><Relationship Id="rId145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slide" Target="slides/slide105.xml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slide" Target="slides/slide116.xml"/><Relationship Id="rId135" Type="http://schemas.openxmlformats.org/officeDocument/2006/relationships/slide" Target="slides/slide121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slide" Target="slides/slide106.xml"/><Relationship Id="rId125" Type="http://schemas.openxmlformats.org/officeDocument/2006/relationships/slide" Target="slides/slide111.xml"/><Relationship Id="rId141" Type="http://schemas.openxmlformats.org/officeDocument/2006/relationships/slide" Target="slides/slide127.xml"/><Relationship Id="rId146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slide" Target="slides/slide117.xml"/><Relationship Id="rId136" Type="http://schemas.openxmlformats.org/officeDocument/2006/relationships/slide" Target="slides/slide122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slide" Target="slides/slide112.xml"/><Relationship Id="rId147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slide" Target="slides/slide107.xml"/><Relationship Id="rId142" Type="http://schemas.openxmlformats.org/officeDocument/2006/relationships/slide" Target="slides/slide12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slide" Target="slides/slide12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slide" Target="slides/slide118.xml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slide" Target="slides/slide11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slide" Target="slides/slide108.xml"/><Relationship Id="rId143" Type="http://schemas.openxmlformats.org/officeDocument/2006/relationships/slide" Target="slides/slide129.xml"/><Relationship Id="rId14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slide" Target="slides/slide119.xml"/><Relationship Id="rId16" Type="http://schemas.openxmlformats.org/officeDocument/2006/relationships/slide" Target="slides/slide2.xml"/><Relationship Id="rId37" Type="http://schemas.openxmlformats.org/officeDocument/2006/relationships/slide" Target="slides/slide23.xml"/><Relationship Id="rId58" Type="http://schemas.openxmlformats.org/officeDocument/2006/relationships/slide" Target="slides/slide44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slide" Target="slides/slide109.xml"/><Relationship Id="rId144" Type="http://schemas.openxmlformats.org/officeDocument/2006/relationships/slide" Target="slides/slide130.xml"/><Relationship Id="rId90" Type="http://schemas.openxmlformats.org/officeDocument/2006/relationships/slide" Target="slides/slide7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8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80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clock</a:t>
            </a:r>
            <a:r>
              <a:rPr lang="en-US" baseline="0" dirty="0"/>
              <a:t> much earlier maybe.</a:t>
            </a:r>
          </a:p>
          <a:p>
            <a:endParaRPr lang="en-US" baseline="0" dirty="0"/>
          </a:p>
          <a:p>
            <a:r>
              <a:rPr lang="en-US" baseline="0" dirty="0"/>
              <a:t>input data is sampled once.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2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26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8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9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4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0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4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8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329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4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FD4EA8-685D-4AA8-B9A5-3809DE37BBA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838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26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580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445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30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4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read from memory?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5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</a:t>
            </a:r>
            <a:r>
              <a:rPr lang="en-US" baseline="0" dirty="0"/>
              <a:t> write to memory?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7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Putting it all together...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3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04783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68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3/7/19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3.bin"/><Relationship Id="rId4" Type="http://schemas.openxmlformats.org/officeDocument/2006/relationships/slideLayout" Target="../slideLayouts/slideLayout15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4.bin"/><Relationship Id="rId4" Type="http://schemas.openxmlformats.org/officeDocument/2006/relationships/slideLayout" Target="../slideLayouts/slideLayout15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5.bin"/><Relationship Id="rId4" Type="http://schemas.openxmlformats.org/officeDocument/2006/relationships/slideLayout" Target="../slideLayouts/slideLayout15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6.bin"/><Relationship Id="rId4" Type="http://schemas.openxmlformats.org/officeDocument/2006/relationships/slideLayout" Target="../slideLayouts/slideLayout15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7.bin"/><Relationship Id="rId4" Type="http://schemas.openxmlformats.org/officeDocument/2006/relationships/slideLayout" Target="../slideLayouts/slideLayout15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8.bin"/><Relationship Id="rId4" Type="http://schemas.openxmlformats.org/officeDocument/2006/relationships/slideLayout" Target="../slideLayouts/slideLayout15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9.bin"/><Relationship Id="rId4" Type="http://schemas.openxmlformats.org/officeDocument/2006/relationships/slideLayout" Target="../slideLayouts/slideLayout15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0.bin"/><Relationship Id="rId4" Type="http://schemas.openxmlformats.org/officeDocument/2006/relationships/slideLayout" Target="../slideLayouts/slideLayout15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1.bin"/><Relationship Id="rId4" Type="http://schemas.openxmlformats.org/officeDocument/2006/relationships/slideLayout" Target="../slideLayouts/slideLayout15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2.bin"/><Relationship Id="rId4" Type="http://schemas.openxmlformats.org/officeDocument/2006/relationships/slideLayout" Target="../slideLayouts/slideLayout1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53.bin"/><Relationship Id="rId4" Type="http://schemas.openxmlformats.org/officeDocument/2006/relationships/slideLayout" Target="../slideLayouts/slideLayout151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27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54.bin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27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55.bin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tags" Target="../tags/tag119.xml"/><Relationship Id="rId7" Type="http://schemas.openxmlformats.org/officeDocument/2006/relationships/oleObject" Target="../embeddings/oleObject57.bin"/><Relationship Id="rId2" Type="http://schemas.openxmlformats.org/officeDocument/2006/relationships/tags" Target="../tags/tag118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6.bin"/><Relationship Id="rId4" Type="http://schemas.openxmlformats.org/officeDocument/2006/relationships/slideLayout" Target="../slideLayouts/slideLayout151.xml"/><Relationship Id="rId9" Type="http://schemas.openxmlformats.org/officeDocument/2006/relationships/image" Target="../media/image27.png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58.bin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59.bin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60.bin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33.wmf"/><Relationship Id="rId4" Type="http://schemas.openxmlformats.org/officeDocument/2006/relationships/oleObject" Target="../embeddings/oleObject61.bin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30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notesSlide" Target="../notesSlides/notesSlide3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.png"/><Relationship Id="rId9" Type="http://schemas.openxmlformats.org/officeDocument/2006/relationships/image" Target="../media/image20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1.xml"/><Relationship Id="rId1" Type="http://schemas.openxmlformats.org/officeDocument/2006/relationships/tags" Target="../tags/tag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7.tif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6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11.wmf"/><Relationship Id="rId4" Type="http://schemas.openxmlformats.org/officeDocument/2006/relationships/tags" Target="../tags/tag9.xml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safari.ethz.ch/architecture/fall2018/lib/exe/fetch.php?media=review-sms.pdf" TargetMode="External"/><Relationship Id="rId3" Type="http://schemas.openxmlformats.org/officeDocument/2006/relationships/hyperlink" Target="https://safari.ethz.ch/architecture/fall2018/lib/exe/fetch.php?media=onur-comparch-f17-how-to-do-the-paper-reviews.ppt" TargetMode="External"/><Relationship Id="rId7" Type="http://schemas.openxmlformats.org/officeDocument/2006/relationships/hyperlink" Target="https://people.inf.ethz.ch/omutlu/pub/staged-memory-scheduling_isca12.pdf" TargetMode="External"/><Relationship Id="rId2" Type="http://schemas.openxmlformats.org/officeDocument/2006/relationships/hyperlink" Target="https://safari.ethz.ch/architecture/fall2018/lib/exe/fetch.php?media=onur-comparch-f17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architecture/fall2018/lib/exe/fetch.php?media=review-chapter-2.pdf" TargetMode="External"/><Relationship Id="rId5" Type="http://schemas.openxmlformats.org/officeDocument/2006/relationships/hyperlink" Target="https://safari.ethz.ch/architecture/fall2018/lib/exe/fetch.php?media=review-chapter.pdf" TargetMode="External"/><Relationship Id="rId4" Type="http://schemas.openxmlformats.org/officeDocument/2006/relationships/hyperlink" Target="https://people.inf.ethz.ch/omutlu/pub/main-memory-scaling_springer15.pdf" TargetMode="Externa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2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11" Type="http://schemas.openxmlformats.org/officeDocument/2006/relationships/oleObject" Target="../embeddings/oleObject8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11.wmf"/><Relationship Id="rId4" Type="http://schemas.openxmlformats.org/officeDocument/2006/relationships/tags" Target="../tags/tag12.xml"/><Relationship Id="rId9" Type="http://schemas.openxmlformats.org/officeDocument/2006/relationships/oleObject" Target="../embeddings/oleObject7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8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9.bin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tags" Target="../tags/tag15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3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5.bin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2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1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2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51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51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27.xml"/><Relationship Id="rId7" Type="http://schemas.openxmlformats.org/officeDocument/2006/relationships/oleObject" Target="../embeddings/oleObject23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51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tags" Target="../tags/tag29.xml"/><Relationship Id="rId7" Type="http://schemas.openxmlformats.org/officeDocument/2006/relationships/oleObject" Target="../embeddings/oleObject25.bin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5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21.wmf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21.wmf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21.wmf"/><Relationship Id="rId4" Type="http://schemas.openxmlformats.org/officeDocument/2006/relationships/tags" Target="../tags/tag40.xml"/><Relationship Id="rId9" Type="http://schemas.openxmlformats.org/officeDocument/2006/relationships/oleObject" Target="../embeddings/oleObject28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3.xml"/><Relationship Id="rId1" Type="http://schemas.openxmlformats.org/officeDocument/2006/relationships/vmlDrawing" Target="../drawings/vmlDrawing1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21.wmf"/><Relationship Id="rId4" Type="http://schemas.openxmlformats.org/officeDocument/2006/relationships/tags" Target="../tags/tag45.xml"/><Relationship Id="rId9" Type="http://schemas.openxmlformats.org/officeDocument/2006/relationships/oleObject" Target="../embeddings/oleObject29.bin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21.wmf"/><Relationship Id="rId4" Type="http://schemas.openxmlformats.org/officeDocument/2006/relationships/tags" Target="../tags/tag50.xml"/><Relationship Id="rId9" Type="http://schemas.openxmlformats.org/officeDocument/2006/relationships/oleObject" Target="../embeddings/oleObject30.bin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21.wmf"/><Relationship Id="rId4" Type="http://schemas.openxmlformats.org/officeDocument/2006/relationships/tags" Target="../tags/tag55.xml"/><Relationship Id="rId9" Type="http://schemas.openxmlformats.org/officeDocument/2006/relationships/oleObject" Target="../embeddings/oleObject31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8.xml"/><Relationship Id="rId1" Type="http://schemas.openxmlformats.org/officeDocument/2006/relationships/vmlDrawing" Target="../drawings/vmlDrawing22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21.wmf"/><Relationship Id="rId4" Type="http://schemas.openxmlformats.org/officeDocument/2006/relationships/tags" Target="../tags/tag60.xml"/><Relationship Id="rId9" Type="http://schemas.openxmlformats.org/officeDocument/2006/relationships/oleObject" Target="../embeddings/oleObject32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3.xml"/><Relationship Id="rId1" Type="http://schemas.openxmlformats.org/officeDocument/2006/relationships/vmlDrawing" Target="../drawings/vmlDrawing23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21.wmf"/><Relationship Id="rId4" Type="http://schemas.openxmlformats.org/officeDocument/2006/relationships/tags" Target="../tags/tag65.xml"/><Relationship Id="rId9" Type="http://schemas.openxmlformats.org/officeDocument/2006/relationships/oleObject" Target="../embeddings/oleObject33.bin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8.xml"/><Relationship Id="rId1" Type="http://schemas.openxmlformats.org/officeDocument/2006/relationships/vmlDrawing" Target="../drawings/vmlDrawing24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21.wmf"/><Relationship Id="rId4" Type="http://schemas.openxmlformats.org/officeDocument/2006/relationships/tags" Target="../tags/tag70.xml"/><Relationship Id="rId9" Type="http://schemas.openxmlformats.org/officeDocument/2006/relationships/oleObject" Target="../embeddings/oleObject34.bin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5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1.wmf"/><Relationship Id="rId2" Type="http://schemas.openxmlformats.org/officeDocument/2006/relationships/tags" Target="../tags/tag75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6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7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1.wmf"/><Relationship Id="rId2" Type="http://schemas.openxmlformats.org/officeDocument/2006/relationships/tags" Target="../tags/tag78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7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0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1.wmf"/><Relationship Id="rId2" Type="http://schemas.openxmlformats.org/officeDocument/2006/relationships/tags" Target="../tags/tag8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8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1.wmf"/><Relationship Id="rId2" Type="http://schemas.openxmlformats.org/officeDocument/2006/relationships/tags" Target="../tags/tag8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9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1.wmf"/><Relationship Id="rId2" Type="http://schemas.openxmlformats.org/officeDocument/2006/relationships/tags" Target="../tags/tag8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40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9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15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7920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8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Very simple guideline:</a:t>
            </a:r>
          </a:p>
          <a:p>
            <a:pPr lvl="1"/>
            <a:r>
              <a:rPr lang="en-US"/>
              <a:t>Circle all the rectangular blocks of 1’s in the map, using the fewest possible number of circles</a:t>
            </a:r>
          </a:p>
          <a:p>
            <a:pPr lvl="2"/>
            <a:r>
              <a:rPr lang="en-US"/>
              <a:t>Each circle should be as large as possible</a:t>
            </a:r>
          </a:p>
          <a:p>
            <a:pPr lvl="1"/>
            <a:r>
              <a:rPr lang="en-US"/>
              <a:t>Read off the implicants that were circled</a:t>
            </a:r>
          </a:p>
          <a:p>
            <a:endParaRPr lang="en-US"/>
          </a:p>
          <a:p>
            <a:r>
              <a:rPr lang="en-US"/>
              <a:t>More formally:</a:t>
            </a:r>
          </a:p>
          <a:p>
            <a:pPr lvl="1"/>
            <a:r>
              <a:rPr lang="en-US"/>
              <a:t>A Boolean equation is minimized when it is written as a sum of the fewest number of prime implicants</a:t>
            </a:r>
          </a:p>
          <a:p>
            <a:pPr lvl="1"/>
            <a:r>
              <a:rPr lang="en-US"/>
              <a:t>Each circle on the K-map represents an implicant</a:t>
            </a:r>
          </a:p>
          <a:p>
            <a:pPr lvl="1"/>
            <a:r>
              <a:rPr lang="en-US"/>
              <a:t>The largest possible circles are prime implicants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72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15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3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6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68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1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3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5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78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0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3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716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5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99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</a:t>
            </a:r>
            <a:r>
              <a:rPr lang="en-US" sz="2400" i="1" dirty="0">
                <a:ea typeface="Cambria" charset="0"/>
                <a:cs typeface="Cambria" charset="0"/>
              </a:rPr>
              <a:t>log</a:t>
            </a:r>
            <a:r>
              <a:rPr lang="en-US" sz="2400" i="1" baseline="-25000" dirty="0">
                <a:ea typeface="Cambria" charset="0"/>
                <a:cs typeface="Cambria" charset="0"/>
              </a:rPr>
              <a:t>2</a:t>
            </a:r>
            <a:r>
              <a:rPr lang="en-US" sz="2400" i="1" dirty="0">
                <a:ea typeface="Cambria" charset="0"/>
                <a:cs typeface="Cambria" charset="0"/>
              </a:rPr>
              <a:t>(</a:t>
            </a:r>
            <a:r>
              <a:rPr lang="en-US" sz="2400" i="1" dirty="0" err="1">
                <a:ea typeface="Cambria" charset="0"/>
                <a:cs typeface="Cambria" charset="0"/>
              </a:rPr>
              <a:t>num_states</a:t>
            </a:r>
            <a:r>
              <a:rPr lang="en-US" sz="2400" i="1" dirty="0">
                <a:ea typeface="Cambria" charset="0"/>
                <a:cs typeface="Cambria" charset="0"/>
              </a:rPr>
              <a:t>) </a:t>
            </a:r>
            <a:r>
              <a:rPr lang="en-US" sz="24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Encoded: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Simplest design process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</a:t>
            </a:r>
            <a:r>
              <a:rPr lang="en-US" sz="2400" i="1" dirty="0" err="1">
                <a:ea typeface="Cambria" charset="0"/>
                <a:cs typeface="Cambria" charset="0"/>
              </a:rPr>
              <a:t>num_states</a:t>
            </a:r>
            <a:r>
              <a:rPr lang="en-US" sz="2400" dirty="0">
                <a:ea typeface="Cambria" charset="0"/>
                <a:cs typeface="Cambria" charset="0"/>
              </a:rPr>
              <a:t> 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69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</a:t>
            </a:r>
            <a:endParaRPr lang="en-US" dirty="0"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state has to be encoded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uniquely</a:t>
            </a:r>
            <a:r>
              <a:rPr lang="en-US" sz="2400" dirty="0">
                <a:ea typeface="Cambria" charset="0"/>
                <a:cs typeface="Cambria" charset="0"/>
              </a:rPr>
              <a:t>, but the outputs must be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692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</a:t>
            </a:r>
            <a:endParaRPr lang="en-US" dirty="0"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state has to be encoded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uniquely</a:t>
            </a:r>
            <a:r>
              <a:rPr lang="en-US" sz="2400" dirty="0">
                <a:ea typeface="Cambria" charset="0"/>
                <a:cs typeface="Cambria" charset="0"/>
              </a:rPr>
              <a:t>, but the outputs must be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2667000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262222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271418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879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52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03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49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49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50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282953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836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>
            <p:extLst/>
          </p:nvPr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>
            <p:extLst/>
          </p:nvPr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343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7920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8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6596113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Different types of flip flops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6613818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547762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47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069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71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163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295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231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19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443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Combinational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28557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logic is often grouped into larger building blocks to build more </a:t>
            </a:r>
            <a:r>
              <a:rPr lang="en-US">
                <a:solidFill>
                  <a:srgbClr val="0000FF"/>
                </a:solidFill>
              </a:rPr>
              <a:t>complex systems</a:t>
            </a:r>
          </a:p>
          <a:p>
            <a:endParaRPr lang="en-US"/>
          </a:p>
          <a:p>
            <a:r>
              <a:rPr lang="en-US"/>
              <a:t>Hides the </a:t>
            </a:r>
            <a:r>
              <a:rPr lang="en-US">
                <a:solidFill>
                  <a:srgbClr val="C00000"/>
                </a:solidFill>
              </a:rPr>
              <a:t>unnecessary gate-level details </a:t>
            </a:r>
            <a:r>
              <a:rPr lang="en-US"/>
              <a:t>to emphasize the function of the building block</a:t>
            </a:r>
          </a:p>
          <a:p>
            <a:endParaRPr lang="en-US"/>
          </a:p>
          <a:p>
            <a:r>
              <a:rPr lang="en-US"/>
              <a:t>We now look at: </a:t>
            </a:r>
          </a:p>
          <a:p>
            <a:pPr lvl="1"/>
            <a:r>
              <a:rPr lang="en-US"/>
              <a:t>Decoders</a:t>
            </a:r>
          </a:p>
          <a:p>
            <a:pPr lvl="1"/>
            <a:r>
              <a:rPr lang="en-US"/>
              <a:t>Multiplexers</a:t>
            </a:r>
          </a:p>
          <a:p>
            <a:pPr lvl="1"/>
            <a:r>
              <a:rPr lang="en-US"/>
              <a:t>Full adder</a:t>
            </a:r>
          </a:p>
          <a:p>
            <a:pPr lvl="1"/>
            <a:r>
              <a:rPr lang="en-US"/>
              <a:t>PLA (Programmable Logic Array)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04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n</a:t>
            </a:r>
            <a:r>
              <a:rPr lang="en-US"/>
              <a:t> inputs and </a:t>
            </a:r>
            <a:r>
              <a:rPr lang="en-US">
                <a:solidFill>
                  <a:srgbClr val="C00000"/>
                </a:solidFill>
              </a:rPr>
              <a:t>2</a:t>
            </a:r>
            <a:r>
              <a:rPr lang="en-US" baseline="30000">
                <a:solidFill>
                  <a:srgbClr val="C00000"/>
                </a:solidFill>
              </a:rPr>
              <a:t>n</a:t>
            </a:r>
            <a:r>
              <a:rPr lang="en-US"/>
              <a:t> outputs</a:t>
            </a:r>
          </a:p>
          <a:p>
            <a:r>
              <a:rPr lang="en-US"/>
              <a:t>Exactly one of the outputs is 1 and all the rest are 0s</a:t>
            </a:r>
          </a:p>
          <a:p>
            <a:r>
              <a:rPr lang="en-US"/>
              <a:t>The </a:t>
            </a:r>
            <a:r>
              <a:rPr lang="en-US">
                <a:solidFill>
                  <a:srgbClr val="C00000"/>
                </a:solidFill>
              </a:rPr>
              <a:t>one</a:t>
            </a:r>
            <a:r>
              <a:rPr lang="en-US"/>
              <a:t> </a:t>
            </a:r>
            <a:r>
              <a:rPr lang="en-US">
                <a:solidFill>
                  <a:srgbClr val="C00000"/>
                </a:solidFill>
              </a:rPr>
              <a:t>output</a:t>
            </a:r>
            <a:r>
              <a:rPr lang="en-US"/>
              <a:t> that is logically 1 is the output corresponding to the input </a:t>
            </a:r>
            <a:r>
              <a:rPr lang="en-US">
                <a:solidFill>
                  <a:srgbClr val="C00000"/>
                </a:solidFill>
              </a:rPr>
              <a:t>pattern</a:t>
            </a:r>
            <a:r>
              <a:rPr lang="en-US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01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9214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Selects</a:t>
            </a:r>
            <a:r>
              <a:rPr lang="en-US"/>
              <a:t> one of the </a:t>
            </a:r>
            <a:r>
              <a:rPr lang="en-US" i="1"/>
              <a:t>N</a:t>
            </a:r>
            <a:r>
              <a:rPr lang="en-US"/>
              <a:t> inputs to connect it to the output</a:t>
            </a:r>
          </a:p>
          <a:p>
            <a:r>
              <a:rPr lang="en-US"/>
              <a:t>Needs log</a:t>
            </a:r>
            <a:r>
              <a:rPr lang="en-US" baseline="-25000"/>
              <a:t>2</a:t>
            </a:r>
            <a:r>
              <a:rPr lang="en-US" i="1"/>
              <a:t>N</a:t>
            </a:r>
            <a:r>
              <a:rPr lang="en-US"/>
              <a:t>-bit control input</a:t>
            </a:r>
          </a:p>
          <a:p>
            <a:r>
              <a:rPr lang="en-US"/>
              <a:t>2:1 MUX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98120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2602" y="1981200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17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Multiplexer (MUX)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output C is always connected to either the input A or the input B</a:t>
            </a:r>
          </a:p>
          <a:p>
            <a:pPr lvl="1"/>
            <a:r>
              <a:rPr lang="en-US"/>
              <a:t>Output value depends on the value of the </a:t>
            </a:r>
            <a:r>
              <a:rPr lang="en-US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Draw the schematic for an 8-input (8:1) MUX</a:t>
            </a:r>
          </a:p>
          <a:p>
            <a:pPr lvl="1"/>
            <a:r>
              <a:rPr lang="en-US" sz="2000"/>
              <a:t>Gate level: as a combination of basic AND, OR, NOT gates</a:t>
            </a:r>
          </a:p>
          <a:p>
            <a:pPr lvl="1"/>
            <a:r>
              <a:rPr lang="en-US" sz="2000"/>
              <a:t>Module level: As a combination of 2-input (2:1) </a:t>
            </a:r>
            <a:r>
              <a:rPr lang="en-US" sz="2000" err="1"/>
              <a:t>MUXes</a:t>
            </a:r>
            <a:endParaRPr lang="en-US" sz="2000"/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49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433641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>
            <p:extLst/>
          </p:nvPr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38817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>
            <p:extLst/>
          </p:nvPr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3807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>
            <p:extLst/>
          </p:nvPr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>
            <p:extLst/>
          </p:nvPr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>
            <p:extLst/>
          </p:nvPr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>
            <p:extLst/>
          </p:nvPr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83203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32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5355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Are Almost Done with This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Logic gates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Boolean algebra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218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store information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Cross-coupled inverter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R-S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Gated D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 Flip-Flop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Register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Finite State Machines (FSM)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Moore Machine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Mealy Machine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Verilog implementations of sequential circuits (next week)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19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Combinational circuit output depends </a:t>
            </a:r>
            <a:r>
              <a:rPr lang="en-US" b="1" dirty="0">
                <a:solidFill>
                  <a:srgbClr val="C00000"/>
                </a:solidFill>
              </a:rPr>
              <a:t>only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input</a:t>
            </a:r>
          </a:p>
          <a:p>
            <a:r>
              <a:rPr lang="en-US" dirty="0"/>
              <a:t>We want circuits that produce output depending on </a:t>
            </a:r>
            <a:r>
              <a:rPr lang="en-US" b="1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past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input values </a:t>
            </a:r>
            <a:r>
              <a:rPr lang="mr-IN" dirty="0"/>
              <a:t>–</a:t>
            </a:r>
            <a:r>
              <a:rPr lang="en-US" dirty="0"/>
              <a:t> circuits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memory</a:t>
            </a:r>
          </a:p>
          <a:p>
            <a:r>
              <a:rPr lang="en-US" dirty="0"/>
              <a:t>How can we design a circuit that </a:t>
            </a:r>
            <a:r>
              <a:rPr lang="en-US" b="1" dirty="0">
                <a:solidFill>
                  <a:srgbClr val="0070C0"/>
                </a:solidFill>
              </a:rPr>
              <a:t>stores information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76400" y="2895600"/>
            <a:ext cx="5867400" cy="3422650"/>
            <a:chOff x="1692000" y="1656000"/>
            <a:chExt cx="5867400" cy="453600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692000" y="1656000"/>
              <a:ext cx="5867400" cy="4536000"/>
            </a:xfrm>
            <a:prstGeom prst="roundRect">
              <a:avLst/>
            </a:prstGeom>
            <a:solidFill>
              <a:srgbClr val="DEE9F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9110" y="1763633"/>
              <a:ext cx="4453714" cy="80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Sequential Circuit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7857" y="3410716"/>
            <a:ext cx="8052086" cy="1544401"/>
            <a:chOff x="502624" y="2189399"/>
            <a:chExt cx="8052086" cy="1544401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250468" y="2462688"/>
              <a:ext cx="2769332" cy="1271112"/>
            </a:xfrm>
            <a:prstGeom prst="roundRect">
              <a:avLst/>
            </a:prstGeom>
            <a:solidFill>
              <a:srgbClr val="F8F0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Combinational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Circuit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2192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2192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60198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198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192734" y="259589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inputs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01930" y="2618959"/>
              <a:ext cx="13823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outputs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59471" y="4688724"/>
            <a:ext cx="4501258" cy="1482932"/>
            <a:chOff x="2362200" y="3409951"/>
            <a:chExt cx="4501258" cy="2457449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976696" y="4114800"/>
              <a:ext cx="1357303" cy="1752600"/>
            </a:xfrm>
            <a:prstGeom prst="rect">
              <a:avLst/>
            </a:prstGeom>
            <a:solidFill>
              <a:srgbClr val="C9DFC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Storage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Element</a:t>
              </a:r>
            </a:p>
          </p:txBody>
        </p:sp>
        <p:cxnSp>
          <p:nvCxnSpPr>
            <p:cNvPr id="29" name="Elbow Connector 28"/>
            <p:cNvCxnSpPr/>
            <p:nvPr/>
          </p:nvCxnSpPr>
          <p:spPr bwMode="auto">
            <a:xfrm rot="5400000">
              <a:off x="5253733" y="3495675"/>
              <a:ext cx="1695449" cy="1524001"/>
            </a:xfrm>
            <a:prstGeom prst="bentConnector2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0" name="Elbow Connector 29"/>
            <p:cNvCxnSpPr/>
            <p:nvPr/>
          </p:nvCxnSpPr>
          <p:spPr bwMode="auto">
            <a:xfrm rot="5400000" flipH="1" flipV="1">
              <a:off x="1968134" y="3823066"/>
              <a:ext cx="1676400" cy="888268"/>
            </a:xfrm>
            <a:prstGeom prst="bentConnector3">
              <a:avLst>
                <a:gd name="adj1" fmla="val 99936"/>
              </a:avLst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62200" y="5105400"/>
              <a:ext cx="16144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019800" y="3409951"/>
              <a:ext cx="838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62406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Capturing Data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0791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D68F-26F8-004A-BE3B-E93C72BF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Element: Cross-Coupled Inverters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02E3F-988E-4444-8217-12F647E0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690533"/>
            <a:ext cx="8610600" cy="1500717"/>
          </a:xfrm>
        </p:spPr>
        <p:txBody>
          <a:bodyPr/>
          <a:lstStyle/>
          <a:p>
            <a:r>
              <a:rPr lang="en-US" dirty="0"/>
              <a:t>Has two stable states: Q=1 or Q=0. </a:t>
            </a:r>
          </a:p>
          <a:p>
            <a:r>
              <a:rPr lang="en-US" dirty="0"/>
              <a:t>Has a third possible “metastable” state with both outputs oscillating between 0 and 1 (we will see this later)</a:t>
            </a:r>
          </a:p>
          <a:p>
            <a:r>
              <a:rPr lang="en-US" dirty="0">
                <a:solidFill>
                  <a:srgbClr val="FF0000"/>
                </a:solidFill>
              </a:rPr>
              <a:t>Not useful without a </a:t>
            </a:r>
            <a:r>
              <a:rPr lang="en-US" i="1" dirty="0">
                <a:solidFill>
                  <a:srgbClr val="FF0000"/>
                </a:solidFill>
              </a:rPr>
              <a:t>control mechanism </a:t>
            </a:r>
            <a:r>
              <a:rPr lang="en-US" dirty="0">
                <a:solidFill>
                  <a:srgbClr val="FF0000"/>
                </a:solidFill>
              </a:rPr>
              <a:t>for setting 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9A0DD-4141-0045-B489-A334C43C2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BCD7B-E261-E24F-8080-002BEBD0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0" y="1100666"/>
            <a:ext cx="3314700" cy="3087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BEFF-AB81-C747-A82B-D49140270D61}"/>
              </a:ext>
            </a:extLst>
          </p:cNvPr>
          <p:cNvSpPr txBox="1"/>
          <p:nvPr/>
        </p:nvSpPr>
        <p:spPr>
          <a:xfrm>
            <a:off x="228600" y="6557967"/>
            <a:ext cx="5301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Harris and Harris, Digital Design and Computer Architecture, 2</a:t>
            </a:r>
            <a:r>
              <a:rPr lang="en-US" sz="1000" baseline="30000" dirty="0"/>
              <a:t>nd</a:t>
            </a:r>
            <a:r>
              <a:rPr lang="en-US" sz="1000" dirty="0"/>
              <a:t> Ed., p.110.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C2C4C-7DFD-3342-9664-744942CC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016" y="1585917"/>
            <a:ext cx="42545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EBCD-A052-0B41-A476-1D29DB42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Realistic Storage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BFDD-0FEC-1B4D-8EEA-2AAD323C9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Enable ways of setting Q</a:t>
            </a:r>
          </a:p>
          <a:p>
            <a:pPr lvl="1"/>
            <a:r>
              <a:rPr lang="en-US" dirty="0"/>
              <a:t>We will see the R-S latch soon</a:t>
            </a:r>
          </a:p>
          <a:p>
            <a:pPr lvl="1"/>
            <a:r>
              <a:rPr lang="en-US" dirty="0"/>
              <a:t>Let’s look at an SRAM (static random access memory) cell first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We will get back to SRAM (and DRAM)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16C-2ADE-B04E-990F-AFA803F50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DF240A95-1A88-7847-AA08-C148830436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4052557"/>
              </p:ext>
            </p:extLst>
          </p:nvPr>
        </p:nvGraphicFramePr>
        <p:xfrm>
          <a:off x="234837" y="1978985"/>
          <a:ext cx="7260395" cy="292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8" name="VISIO" r:id="rId5" imgW="2129028" imgH="972312" progId="Visio.Drawing.6">
                  <p:embed/>
                </p:oleObj>
              </mc:Choice>
              <mc:Fallback>
                <p:oleObj name="VISIO" r:id="rId5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37" y="1978985"/>
                        <a:ext cx="7260395" cy="292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A9D043D2-9072-5A4E-95AD-480D7B3F16E4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29468" y="5213741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 cell</a:t>
            </a:r>
          </a:p>
        </p:txBody>
      </p:sp>
    </p:spTree>
    <p:extLst>
      <p:ext uri="{BB962C8B-B14F-4D97-AF65-F5344CB8AC3E}">
        <p14:creationId xmlns:p14="http://schemas.microsoft.com/office/powerpoint/2010/main" val="274108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The Big Picture: Storage Elements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Latches and Flip-Flops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(SRAM)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6+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(DRAM)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r>
              <a:rPr lang="en-US" sz="1846" dirty="0"/>
              <a:t>(no transistors directly involved) </a:t>
            </a:r>
          </a:p>
        </p:txBody>
      </p:sp>
    </p:spTree>
    <p:extLst>
      <p:ext uri="{BB962C8B-B14F-4D97-AF65-F5344CB8AC3E}">
        <p14:creationId xmlns:p14="http://schemas.microsoft.com/office/powerpoint/2010/main" val="213706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Storage Element: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The R-S Latch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303635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R-S (Reset-Set)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Cross-coupled </a:t>
            </a:r>
            <a:r>
              <a:rPr lang="en-US" b="1" dirty="0">
                <a:solidFill>
                  <a:srgbClr val="0070C0"/>
                </a:solidFill>
              </a:rPr>
              <a:t>NAND gates</a:t>
            </a:r>
            <a:endParaRPr lang="en-US" dirty="0"/>
          </a:p>
          <a:p>
            <a:pPr lvl="1"/>
            <a:r>
              <a:rPr lang="en-US" dirty="0"/>
              <a:t>Data is stored at </a:t>
            </a:r>
            <a:r>
              <a:rPr lang="en-US" b="1" dirty="0"/>
              <a:t>Q</a:t>
            </a:r>
            <a:r>
              <a:rPr lang="en-US" dirty="0"/>
              <a:t> (inverse at </a:t>
            </a:r>
            <a:r>
              <a:rPr lang="en-US" b="1" dirty="0"/>
              <a:t>Q’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and </a:t>
            </a:r>
            <a:r>
              <a:rPr lang="en-US" b="1" dirty="0"/>
              <a:t>R</a:t>
            </a:r>
            <a:r>
              <a:rPr lang="en-US" dirty="0"/>
              <a:t> are control inputs </a:t>
            </a:r>
          </a:p>
          <a:p>
            <a:pPr lvl="2"/>
            <a:r>
              <a:rPr lang="en-US" dirty="0"/>
              <a:t>In </a:t>
            </a:r>
            <a:r>
              <a:rPr lang="en-US" i="1" dirty="0"/>
              <a:t>quiescent </a:t>
            </a:r>
            <a:r>
              <a:rPr lang="en-US" dirty="0"/>
              <a:t>(</a:t>
            </a:r>
            <a:r>
              <a:rPr lang="en-US" i="1" dirty="0"/>
              <a:t>idle</a:t>
            </a:r>
            <a:r>
              <a:rPr lang="en-US" dirty="0"/>
              <a:t>) </a:t>
            </a:r>
            <a:r>
              <a:rPr lang="en-US" i="1" dirty="0"/>
              <a:t>state, </a:t>
            </a:r>
            <a:r>
              <a:rPr lang="en-US" b="1" dirty="0"/>
              <a:t>both S and R are held at 1</a:t>
            </a:r>
            <a:endParaRPr lang="en-US" dirty="0"/>
          </a:p>
          <a:p>
            <a:pPr lvl="2"/>
            <a:r>
              <a:rPr lang="en-US" b="1" dirty="0"/>
              <a:t>S (set):</a:t>
            </a:r>
            <a:r>
              <a:rPr lang="en-US" dirty="0"/>
              <a:t> drive </a:t>
            </a:r>
            <a:r>
              <a:rPr lang="en-US" b="1" dirty="0"/>
              <a:t>S </a:t>
            </a:r>
            <a:r>
              <a:rPr lang="en-US" dirty="0"/>
              <a:t>to 0 (keeping </a:t>
            </a:r>
            <a:r>
              <a:rPr lang="en-US" b="1" dirty="0"/>
              <a:t>R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1</a:t>
            </a:r>
          </a:p>
          <a:p>
            <a:pPr lvl="2"/>
            <a:r>
              <a:rPr lang="en-US" b="1" dirty="0"/>
              <a:t>R (reset):</a:t>
            </a:r>
            <a:r>
              <a:rPr lang="en-US" dirty="0"/>
              <a:t> drive </a:t>
            </a:r>
            <a:r>
              <a:rPr lang="en-US" b="1" dirty="0"/>
              <a:t>R </a:t>
            </a:r>
            <a:r>
              <a:rPr lang="en-US" dirty="0"/>
              <a:t>to 0 (keeping </a:t>
            </a:r>
            <a:r>
              <a:rPr lang="en-US" b="1" dirty="0"/>
              <a:t>S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0</a:t>
            </a:r>
          </a:p>
          <a:p>
            <a:r>
              <a:rPr lang="en-US" b="1" dirty="0"/>
              <a:t>S </a:t>
            </a:r>
            <a:r>
              <a:rPr lang="en-US" dirty="0"/>
              <a:t>and</a:t>
            </a:r>
            <a:r>
              <a:rPr lang="en-US" b="1" dirty="0"/>
              <a:t> R </a:t>
            </a:r>
            <a:r>
              <a:rPr lang="en-US" dirty="0"/>
              <a:t>should never </a:t>
            </a:r>
            <a:r>
              <a:rPr lang="en-US" b="1" dirty="0"/>
              <a:t>both</a:t>
            </a:r>
            <a:r>
              <a:rPr lang="en-US" dirty="0"/>
              <a:t> be 0 at the same time</a:t>
            </a:r>
            <a:endParaRPr lang="en-US" b="1" dirty="0"/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396425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2807"/>
              </p:ext>
            </p:extLst>
          </p:nvPr>
        </p:nvGraphicFramePr>
        <p:xfrm>
          <a:off x="5773108" y="408159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52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8044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R=S=0?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728142"/>
            <a:ext cx="8610600" cy="2463108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</a:t>
            </a:r>
            <a:r>
              <a:rPr lang="en-US" b="1" dirty="0"/>
              <a:t> R=S=0, 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will both settle to 1, which </a:t>
            </a:r>
            <a:r>
              <a:rPr lang="en-US" b="1" dirty="0">
                <a:solidFill>
                  <a:srgbClr val="C00000"/>
                </a:solidFill>
              </a:rPr>
              <a:t>breaks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our invariant that </a:t>
            </a:r>
            <a:r>
              <a:rPr lang="en-US" b="1" dirty="0"/>
              <a:t>Q</a:t>
            </a:r>
            <a:r>
              <a:rPr lang="en-US" dirty="0"/>
              <a:t> = !</a:t>
            </a:r>
            <a:r>
              <a:rPr lang="en-US" b="1" dirty="0"/>
              <a:t>Q’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transition back to 1 at the same time, </a:t>
            </a:r>
            <a:r>
              <a:rPr lang="en-US" b="1" dirty="0"/>
              <a:t>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begin to oscillate between 1 and 0 because their final values depend on each other (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/>
              <a:t>)</a:t>
            </a:r>
          </a:p>
          <a:p>
            <a:pPr marL="784225" lvl="1" indent="-457200">
              <a:buSzPct val="80000"/>
            </a:pPr>
            <a:r>
              <a:rPr lang="en-US" dirty="0"/>
              <a:t>This eventually settles depending on </a:t>
            </a:r>
            <a:r>
              <a:rPr lang="en-US" b="1" dirty="0">
                <a:solidFill>
                  <a:srgbClr val="7030A0"/>
                </a:solidFill>
              </a:rPr>
              <a:t>variation in the circuits </a:t>
            </a:r>
            <a:r>
              <a:rPr lang="en-US" dirty="0"/>
              <a:t>(more 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to come in </a:t>
            </a:r>
            <a:r>
              <a:rPr lang="en-US" b="1" dirty="0"/>
              <a:t>Lecture 8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107500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26343"/>
              </p:ext>
            </p:extLst>
          </p:nvPr>
        </p:nvGraphicFramePr>
        <p:xfrm>
          <a:off x="5773108" y="119234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066800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78044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7644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76400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7054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2" grpId="0"/>
      <p:bldP spid="3" grpId="0" uiExpand="1" build="p"/>
      <p:bldP spid="37" grpId="0"/>
      <p:bldP spid="43" grpId="0"/>
      <p:bldP spid="43" grpId="1"/>
      <p:bldP spid="44" grpId="0"/>
      <p:bldP spid="44" grpId="1"/>
      <p:bldP spid="45" grpId="0"/>
      <p:bldP spid="45" grpId="1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 and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Combinational Logic and Circuit Minimization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Start (and finish) Sequential Logic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Next week</a:t>
            </a:r>
          </a:p>
          <a:p>
            <a:endParaRPr lang="en-US" sz="1200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80022" y="2833816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129754" y="3027658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29754" y="4542949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elay 9"/>
          <p:cNvSpPr/>
          <p:nvPr/>
        </p:nvSpPr>
        <p:spPr bwMode="auto">
          <a:xfrm>
            <a:off x="5520154" y="2624887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Delay 10"/>
          <p:cNvSpPr/>
          <p:nvPr/>
        </p:nvSpPr>
        <p:spPr bwMode="auto">
          <a:xfrm>
            <a:off x="5520154" y="4140178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910554" y="4344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910554" y="3201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910554" y="3201831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10554" y="4116232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4910554" y="3430430"/>
            <a:ext cx="2514600" cy="68580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4910554" y="3454376"/>
            <a:ext cx="2514600" cy="6618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425154" y="4116231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425154" y="3022832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7374354" y="2973231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376500" y="4496535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32929" y="2973231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135075" y="4496535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5554" y="2487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3408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2754" y="455461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72754" y="259172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86200" y="4720931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3733800" y="2803161"/>
            <a:ext cx="793230" cy="19787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963686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  <a:p>
            <a:pPr lvl="1"/>
            <a:r>
              <a:rPr lang="en-US" dirty="0"/>
              <a:t>Add two more NAND gates!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Q </a:t>
            </a:r>
            <a:r>
              <a:rPr lang="en-US" dirty="0"/>
              <a:t>takes the value of </a:t>
            </a:r>
            <a:r>
              <a:rPr lang="en-US" b="1" dirty="0"/>
              <a:t>D</a:t>
            </a:r>
            <a:r>
              <a:rPr lang="en-US" dirty="0"/>
              <a:t>, when </a:t>
            </a:r>
            <a:r>
              <a:rPr lang="en-US" b="1" dirty="0">
                <a:solidFill>
                  <a:srgbClr val="7030A0"/>
                </a:solidFill>
              </a:rPr>
              <a:t>write enable (WE) </a:t>
            </a:r>
            <a:r>
              <a:rPr lang="en-US" dirty="0"/>
              <a:t>is set to 1 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can never be 0 at the same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438400"/>
            <a:ext cx="7425154" cy="2685534"/>
            <a:chOff x="533400" y="2438400"/>
            <a:chExt cx="74251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Delay 9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Delay 10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75554" y="2487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08" y="47244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2754" y="4554617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2591729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0" name="Delay 29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Oval 46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7583" y="3409518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33400" y="2450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41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828800"/>
            <a:ext cx="6564086" cy="2193231"/>
            <a:chOff x="533400" y="2397015"/>
            <a:chExt cx="7425154" cy="2798669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5554" y="2397015"/>
              <a:ext cx="35395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3408" y="4724399"/>
              <a:ext cx="37027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4554616"/>
              <a:ext cx="44824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72754" y="2591729"/>
              <a:ext cx="393845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7583" y="3409519"/>
              <a:ext cx="981348" cy="824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533400" y="2450068"/>
              <a:ext cx="386592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5773108" y="4038601"/>
          <a:ext cx="2832729" cy="2209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5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8154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400000">
            <a:off x="427875" y="3975723"/>
            <a:ext cx="2618810" cy="1066800"/>
            <a:chOff x="838200" y="2438400"/>
            <a:chExt cx="7120354" cy="268553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2009322" y="2847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058" y="580218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grpSp>
        <p:nvGrpSpPr>
          <p:cNvPr id="50" name="Group 49"/>
          <p:cNvGrpSpPr/>
          <p:nvPr/>
        </p:nvGrpSpPr>
        <p:grpSpPr>
          <a:xfrm rot="5400000">
            <a:off x="1596549" y="3975723"/>
            <a:ext cx="2618810" cy="1066800"/>
            <a:chOff x="838200" y="2438400"/>
            <a:chExt cx="7120354" cy="2685534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Delay 55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Delay 56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65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9" name="Delay 68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0" name="Delay 69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Oval 75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TextBox 80"/>
          <p:cNvSpPr txBox="1"/>
          <p:nvPr/>
        </p:nvSpPr>
        <p:spPr>
          <a:xfrm>
            <a:off x="317799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1973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3" name="Group 82"/>
          <p:cNvGrpSpPr/>
          <p:nvPr/>
        </p:nvGrpSpPr>
        <p:grpSpPr>
          <a:xfrm rot="5400000">
            <a:off x="2713875" y="3975723"/>
            <a:ext cx="2618810" cy="1066800"/>
            <a:chOff x="838200" y="2438400"/>
            <a:chExt cx="7120354" cy="2685534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Delay 88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0" name="Delay 89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9" name="Oval 98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2" name="Delay 101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3" name="Delay 102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Oval 108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" name="TextBox 113"/>
          <p:cNvSpPr txBox="1"/>
          <p:nvPr/>
        </p:nvSpPr>
        <p:spPr>
          <a:xfrm>
            <a:off x="436672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846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49" name="Group 148"/>
          <p:cNvGrpSpPr/>
          <p:nvPr/>
        </p:nvGrpSpPr>
        <p:grpSpPr>
          <a:xfrm rot="5400000">
            <a:off x="3912317" y="3975723"/>
            <a:ext cx="2618810" cy="1066800"/>
            <a:chOff x="838200" y="2438400"/>
            <a:chExt cx="7120354" cy="2685534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5" name="Delay 154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6" name="Delay 155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Oval 164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Delay 167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Delay 168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5" name="Oval 174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0" name="TextBox 179"/>
          <p:cNvSpPr txBox="1"/>
          <p:nvPr/>
        </p:nvSpPr>
        <p:spPr>
          <a:xfrm>
            <a:off x="5493764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335500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176008" y="2851292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2042080" y="579550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2589" y="3524566"/>
            <a:ext cx="95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Write Enable</a:t>
            </a: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1756096" y="3834743"/>
            <a:ext cx="3490304" cy="388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flipV="1">
            <a:off x="994010" y="3837474"/>
            <a:ext cx="762085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26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14" grpId="0"/>
      <p:bldP spid="115" grpId="0"/>
      <p:bldP spid="180" grpId="0"/>
      <p:bldP spid="181" grpId="0"/>
      <p:bldP spid="182" grpId="0"/>
      <p:bldP spid="18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97539" y="2738735"/>
            <a:ext cx="5510733" cy="3509665"/>
            <a:chOff x="297539" y="2738735"/>
            <a:chExt cx="5510733" cy="3509665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429000" y="3272135"/>
              <a:ext cx="0" cy="2590800"/>
            </a:xfrm>
            <a:prstGeom prst="line">
              <a:avLst/>
            </a:prstGeom>
            <a:solidFill>
              <a:srgbClr val="C0C0C0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914400" y="4495800"/>
              <a:ext cx="12954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Rectangle 2"/>
            <p:cNvSpPr/>
            <p:nvPr/>
          </p:nvSpPr>
          <p:spPr bwMode="auto">
            <a:xfrm>
              <a:off x="1295400" y="3886200"/>
              <a:ext cx="4512872" cy="137160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Register x (Rx)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09644" y="2738735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96610" y="5786735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97539" y="4264967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200400" y="34290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200400" y="54102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TextBox 189"/>
            <p:cNvSpPr txBox="1"/>
            <p:nvPr/>
          </p:nvSpPr>
          <p:spPr>
            <a:xfrm>
              <a:off x="3563836" y="326767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537603" y="525780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</p:spTree>
    <p:extLst>
      <p:ext uri="{BB962C8B-B14F-4D97-AF65-F5344CB8AC3E}">
        <p14:creationId xmlns:p14="http://schemas.microsoft.com/office/powerpoint/2010/main" val="6675845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1136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Memory</a:t>
            </a:r>
            <a:r>
              <a:rPr lang="en-US" dirty="0">
                <a:ea typeface="Cambria" charset="0"/>
                <a:cs typeface="Cambria" charset="0"/>
              </a:rPr>
              <a:t> is comprised of locations that can be written to or read from. An example memory array with 4 locations:</a:t>
            </a:r>
            <a:endParaRPr lang="en-US" b="1" dirty="0">
              <a:solidFill>
                <a:srgbClr val="7030A0"/>
              </a:solidFill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9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Every unique location in memory is indexed with a unique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address. </a:t>
            </a:r>
            <a:r>
              <a:rPr lang="en-US" dirty="0">
                <a:ea typeface="Cambria" charset="0"/>
                <a:cs typeface="Cambria" charset="0"/>
              </a:rPr>
              <a:t>4 locations require 2 address bits (log[#locations]).</a:t>
            </a:r>
          </a:p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Addressability: </a:t>
            </a:r>
            <a:r>
              <a:rPr lang="en-US" dirty="0">
                <a:ea typeface="Cambria" charset="0"/>
                <a:cs typeface="Cambria" charset="0"/>
              </a:rPr>
              <a:t>the number of bits of information stored in each location. This example: addressability is 8 bits.</a:t>
            </a:r>
          </a:p>
          <a:p>
            <a:r>
              <a:rPr lang="en-US" dirty="0">
                <a:ea typeface="Cambria" charset="0"/>
                <a:cs typeface="Cambria" charset="0"/>
              </a:rPr>
              <a:t>The full set of unique locations in memory is referred to as 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 space.</a:t>
            </a:r>
            <a:endParaRPr lang="en-US" b="1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Typical memory is </a:t>
            </a:r>
            <a:r>
              <a:rPr lang="en-US" b="1" dirty="0">
                <a:ea typeface="Cambria" charset="0"/>
                <a:cs typeface="Cambria" charset="0"/>
              </a:rPr>
              <a:t>MUCH</a:t>
            </a:r>
            <a:r>
              <a:rPr lang="en-US" dirty="0">
                <a:ea typeface="Cambria" charset="0"/>
                <a:cs typeface="Cambria" charset="0"/>
              </a:rPr>
              <a:t> larger (billions of locations)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9600" y="1950023"/>
            <a:ext cx="78486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 bwMode="auto">
          <a:xfrm>
            <a:off x="4533900" y="1950023"/>
            <a:ext cx="0" cy="11430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 bwMode="auto">
          <a:xfrm>
            <a:off x="609600" y="2521523"/>
            <a:ext cx="7848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0486" y="200494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(00):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29" y="2585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(10):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4786" y="200494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(01):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44786" y="258559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(11):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786" y="20278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5229" y="2600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0010  0010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4086" y="20291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4086" y="25855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1100  1001</a:t>
            </a:r>
          </a:p>
        </p:txBody>
      </p:sp>
    </p:spTree>
    <p:extLst>
      <p:ext uri="{BB962C8B-B14F-4D97-AF65-F5344CB8AC3E}">
        <p14:creationId xmlns:p14="http://schemas.microsoft.com/office/powerpoint/2010/main" val="2201276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4" name="Rectangle 463"/>
          <p:cNvSpPr/>
          <p:nvPr/>
        </p:nvSpPr>
        <p:spPr bwMode="auto">
          <a:xfrm>
            <a:off x="3094798" y="2310718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800" y="997803"/>
            <a:ext cx="8816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Let’s implement a simple memory array with: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3-bit addressability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&amp;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address space size of 2 (total of 6 bits)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69061" y="1841242"/>
            <a:ext cx="4639464" cy="1537632"/>
            <a:chOff x="2169061" y="1841242"/>
            <a:chExt cx="4639464" cy="1537632"/>
          </a:xfrm>
        </p:grpSpPr>
        <p:cxnSp>
          <p:nvCxnSpPr>
            <p:cNvPr id="465" name="Straight Connector 464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2" name="Delay 47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5" name="Delay 484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86" name="Straight Connector 485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8" name="Oval 497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1" name="Delay 500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2" name="Delay 501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>
              <a:stCxn id="524" idx="2"/>
            </p:cNvCxnSpPr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8" name="Oval 507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22" name="Straight Connector 521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3" name="Straight Connector 522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4" name="Straight Connector 523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5" name="Straight Connector 524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242872" y="272686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4043891" y="1841242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1 Bit</a:t>
              </a:r>
            </a:p>
          </p:txBody>
        </p:sp>
      </p:grpSp>
      <p:sp>
        <p:nvSpPr>
          <p:cNvPr id="565" name="Rectangle 564"/>
          <p:cNvSpPr/>
          <p:nvPr/>
        </p:nvSpPr>
        <p:spPr bwMode="auto">
          <a:xfrm>
            <a:off x="1639225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2" name="Rectangle 571"/>
          <p:cNvSpPr/>
          <p:nvPr/>
        </p:nvSpPr>
        <p:spPr bwMode="auto">
          <a:xfrm>
            <a:off x="3561751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3" name="Rectangle 572"/>
          <p:cNvSpPr/>
          <p:nvPr/>
        </p:nvSpPr>
        <p:spPr bwMode="auto">
          <a:xfrm>
            <a:off x="5480588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76" name="Rectangle 575"/>
          <p:cNvSpPr/>
          <p:nvPr/>
        </p:nvSpPr>
        <p:spPr bwMode="auto">
          <a:xfrm>
            <a:off x="1636922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7" name="Rectangle 576"/>
          <p:cNvSpPr/>
          <p:nvPr/>
        </p:nvSpPr>
        <p:spPr bwMode="auto">
          <a:xfrm>
            <a:off x="3559448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9" name="Rectangle 578"/>
          <p:cNvSpPr/>
          <p:nvPr/>
        </p:nvSpPr>
        <p:spPr bwMode="auto">
          <a:xfrm>
            <a:off x="5478285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75772" y="47697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(0)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275772" y="5660338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3023188" y="4139442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6-Bit Memory Array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18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" grpId="0" animBg="1"/>
      <p:bldP spid="45" grpId="0" build="p"/>
      <p:bldP spid="565" grpId="0" animBg="1"/>
      <p:bldP spid="572" grpId="0" animBg="1"/>
      <p:bldP spid="573" grpId="0" animBg="1"/>
      <p:bldP spid="576" grpId="0" animBg="1"/>
      <p:bldP spid="577" grpId="0" animBg="1"/>
      <p:bldP spid="579" grpId="0" animBg="1"/>
      <p:bldP spid="580" grpId="0"/>
      <p:bldP spid="582" grpId="0"/>
      <p:bldP spid="5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1: </a:t>
            </a:r>
            <a:r>
              <a:rPr lang="en-US" dirty="0"/>
              <a:t>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/>
              <a:t>Why is it important?</a:t>
            </a:r>
          </a:p>
          <a:p>
            <a:r>
              <a:rPr lang="en-US" b="1"/>
              <a:t>Future Computing Architectures</a:t>
            </a:r>
          </a:p>
          <a:p>
            <a:endParaRPr lang="en-US" sz="1800"/>
          </a:p>
          <a:p>
            <a:r>
              <a:rPr lang="en-US" b="1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/>
              <a:t>Watch </a:t>
            </a:r>
            <a:r>
              <a:rPr lang="en-US"/>
              <a:t>my inaugural lecture at ETH and understand it</a:t>
            </a:r>
          </a:p>
          <a:p>
            <a:pPr lvl="1"/>
            <a:r>
              <a:rPr lang="en-US">
                <a:hlinkClick r:id="rId2"/>
              </a:rPr>
              <a:t>https://www.youtube.com/watch?v=kgiZlSOcGFM</a:t>
            </a:r>
            <a:endParaRPr lang="en-US"/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/>
              <a:t>Write a 1-page summary </a:t>
            </a:r>
            <a:r>
              <a:rPr lang="en-US"/>
              <a:t>of the lecture</a:t>
            </a:r>
          </a:p>
          <a:p>
            <a:pPr lvl="2"/>
            <a:r>
              <a:rPr lang="en-US"/>
              <a:t>What are your key takeaways?</a:t>
            </a:r>
          </a:p>
          <a:p>
            <a:pPr lvl="2"/>
            <a:r>
              <a:rPr lang="en-US"/>
              <a:t>What did you learn?</a:t>
            </a:r>
          </a:p>
          <a:p>
            <a:pPr lvl="2"/>
            <a:r>
              <a:rPr lang="en-US"/>
              <a:t>What did you like or dislike?</a:t>
            </a:r>
          </a:p>
          <a:p>
            <a:pPr lvl="2"/>
            <a:r>
              <a:rPr lang="en-US"/>
              <a:t>Upload PDF file to Moodle – Deadline: Friday, March 15.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671512" lvl="2" indent="0"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355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2429020" y="4108047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33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88" grpId="0" animBg="1"/>
      <p:bldP spid="149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9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84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3500661" y="2975479"/>
            <a:ext cx="903914" cy="190561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 bwMode="auto">
          <a:xfrm flipH="1">
            <a:off x="3378675" y="4881093"/>
            <a:ext cx="573943" cy="59968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2657259" y="5480780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3936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7415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and write to it?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53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181" grpId="0" animBg="1"/>
      <p:bldP spid="182" grpId="0" animBg="1"/>
      <p:bldP spid="183" grpId="0" animBg="1"/>
      <p:bldP spid="184" grpId="0" animBg="1"/>
      <p:bldP spid="8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04800" y="997803"/>
            <a:ext cx="74158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and write to it?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Input is indicated with D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36474" y="1900959"/>
            <a:ext cx="7964281" cy="2620735"/>
            <a:chOff x="136474" y="1900959"/>
            <a:chExt cx="7964281" cy="2620735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648032" cy="36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634134" cy="347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194664" cy="125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217760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2292875" y="39229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2292875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682001" y="392057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455355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4692202" y="29379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843675" y="31672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 bwMode="auto">
            <a:xfrm>
              <a:off x="6961700" y="39274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 bwMode="auto">
            <a:xfrm>
              <a:off x="6851125" y="41629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 bwMode="auto">
            <a:xfrm>
              <a:off x="6961700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 bwMode="auto">
            <a:xfrm>
              <a:off x="4558250" y="41560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0713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474" y="1900959"/>
            <a:ext cx="9051322" cy="3410903"/>
            <a:chOff x="136474" y="1900959"/>
            <a:chExt cx="9051322" cy="3410903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7090093" cy="992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7076841" cy="35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7" name="TextBox 486"/>
            <p:cNvSpPr txBox="1"/>
            <p:nvPr/>
          </p:nvSpPr>
          <p:spPr>
            <a:xfrm>
              <a:off x="3860746" y="494253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D[2]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6270200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D[1]</a:t>
              </a: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8543068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D[0]</a:t>
              </a: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41" name="Straight Connector 540"/>
            <p:cNvCxnSpPr/>
            <p:nvPr/>
          </p:nvCxnSpPr>
          <p:spPr bwMode="auto">
            <a:xfrm flipV="1">
              <a:off x="2493462" y="4241960"/>
              <a:ext cx="1338927" cy="164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Straight Connector 541"/>
            <p:cNvCxnSpPr/>
            <p:nvPr/>
          </p:nvCxnSpPr>
          <p:spPr bwMode="auto">
            <a:xfrm>
              <a:off x="3516832" y="415865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Delay 542"/>
            <p:cNvSpPr/>
            <p:nvPr/>
          </p:nvSpPr>
          <p:spPr bwMode="auto">
            <a:xfrm>
              <a:off x="3639625" y="410249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4" name="Straight Connector 543"/>
            <p:cNvCxnSpPr/>
            <p:nvPr/>
          </p:nvCxnSpPr>
          <p:spPr bwMode="auto">
            <a:xfrm>
              <a:off x="3520550" y="376972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5" name="Straight Connector 544"/>
            <p:cNvCxnSpPr/>
            <p:nvPr/>
          </p:nvCxnSpPr>
          <p:spPr bwMode="auto">
            <a:xfrm>
              <a:off x="4881586" y="423296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6" name="Straight Connector 545"/>
            <p:cNvCxnSpPr/>
            <p:nvPr/>
          </p:nvCxnSpPr>
          <p:spPr bwMode="auto">
            <a:xfrm>
              <a:off x="5923538" y="415286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Delay 546"/>
            <p:cNvSpPr/>
            <p:nvPr/>
          </p:nvSpPr>
          <p:spPr bwMode="auto">
            <a:xfrm>
              <a:off x="6046331" y="409670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 bwMode="auto">
            <a:xfrm>
              <a:off x="5927256" y="376392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9" name="Straight Connector 548"/>
            <p:cNvCxnSpPr/>
            <p:nvPr/>
          </p:nvCxnSpPr>
          <p:spPr bwMode="auto">
            <a:xfrm>
              <a:off x="7220549" y="423616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Straight Connector 549"/>
            <p:cNvCxnSpPr/>
            <p:nvPr/>
          </p:nvCxnSpPr>
          <p:spPr bwMode="auto">
            <a:xfrm>
              <a:off x="8190666" y="415621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1" name="Delay 550"/>
            <p:cNvSpPr/>
            <p:nvPr/>
          </p:nvSpPr>
          <p:spPr bwMode="auto">
            <a:xfrm>
              <a:off x="8313459" y="410005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 bwMode="auto">
            <a:xfrm>
              <a:off x="8194384" y="376728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713528" cy="42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4" name="Straight Connector 553"/>
            <p:cNvCxnSpPr/>
            <p:nvPr/>
          </p:nvCxnSpPr>
          <p:spPr bwMode="auto">
            <a:xfrm>
              <a:off x="3526056" y="317799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5" name="Delay 554"/>
            <p:cNvSpPr/>
            <p:nvPr/>
          </p:nvSpPr>
          <p:spPr bwMode="auto">
            <a:xfrm>
              <a:off x="3648849" y="312183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 bwMode="auto">
            <a:xfrm>
              <a:off x="3529774" y="278906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Straight Connector 556"/>
            <p:cNvCxnSpPr/>
            <p:nvPr/>
          </p:nvCxnSpPr>
          <p:spPr bwMode="auto">
            <a:xfrm>
              <a:off x="4890810" y="325230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8" name="Straight Connector 557"/>
            <p:cNvCxnSpPr/>
            <p:nvPr/>
          </p:nvCxnSpPr>
          <p:spPr bwMode="auto">
            <a:xfrm>
              <a:off x="5932762" y="317220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Delay 558"/>
            <p:cNvSpPr/>
            <p:nvPr/>
          </p:nvSpPr>
          <p:spPr bwMode="auto">
            <a:xfrm>
              <a:off x="6055555" y="311604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0" name="Straight Connector 559"/>
            <p:cNvCxnSpPr/>
            <p:nvPr/>
          </p:nvCxnSpPr>
          <p:spPr bwMode="auto">
            <a:xfrm>
              <a:off x="5936480" y="278326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1" name="Straight Connector 560"/>
            <p:cNvCxnSpPr/>
            <p:nvPr/>
          </p:nvCxnSpPr>
          <p:spPr bwMode="auto">
            <a:xfrm>
              <a:off x="7229773" y="325550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2" name="Straight Connector 561"/>
            <p:cNvCxnSpPr/>
            <p:nvPr/>
          </p:nvCxnSpPr>
          <p:spPr bwMode="auto">
            <a:xfrm>
              <a:off x="8199890" y="317555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3" name="Delay 562"/>
            <p:cNvSpPr/>
            <p:nvPr/>
          </p:nvSpPr>
          <p:spPr bwMode="auto">
            <a:xfrm>
              <a:off x="8322683" y="311939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4" name="Straight Connector 563"/>
            <p:cNvCxnSpPr/>
            <p:nvPr/>
          </p:nvCxnSpPr>
          <p:spPr bwMode="auto">
            <a:xfrm>
              <a:off x="8203608" y="278662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70" name="Straight Connector 569"/>
            <p:cNvCxnSpPr>
              <a:stCxn id="555" idx="3"/>
            </p:cNvCxnSpPr>
            <p:nvPr/>
          </p:nvCxnSpPr>
          <p:spPr bwMode="auto">
            <a:xfrm flipV="1">
              <a:off x="3873635" y="3229825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Straight Connector 574"/>
            <p:cNvCxnSpPr>
              <a:stCxn id="543" idx="3"/>
            </p:cNvCxnSpPr>
            <p:nvPr/>
          </p:nvCxnSpPr>
          <p:spPr bwMode="auto">
            <a:xfrm flipV="1">
              <a:off x="3864411" y="4206139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823" y="4488995"/>
              <a:ext cx="351694" cy="344628"/>
            </a:xfrm>
            <a:prstGeom prst="rect">
              <a:avLst/>
            </a:prstGeom>
          </p:spPr>
        </p:pic>
        <p:cxnSp>
          <p:nvCxnSpPr>
            <p:cNvPr id="626" name="Straight Connector 625"/>
            <p:cNvCxnSpPr/>
            <p:nvPr/>
          </p:nvCxnSpPr>
          <p:spPr bwMode="auto">
            <a:xfrm flipV="1">
              <a:off x="6282821" y="3218638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7" name="Straight Connector 626"/>
            <p:cNvCxnSpPr/>
            <p:nvPr/>
          </p:nvCxnSpPr>
          <p:spPr bwMode="auto">
            <a:xfrm flipV="1">
              <a:off x="6273597" y="4194952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34" name="Picture 6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009" y="4477808"/>
              <a:ext cx="351694" cy="344628"/>
            </a:xfrm>
            <a:prstGeom prst="rect">
              <a:avLst/>
            </a:prstGeom>
          </p:spPr>
        </p:pic>
        <p:cxnSp>
          <p:nvCxnSpPr>
            <p:cNvPr id="635" name="Straight Connector 634"/>
            <p:cNvCxnSpPr/>
            <p:nvPr/>
          </p:nvCxnSpPr>
          <p:spPr bwMode="auto">
            <a:xfrm flipV="1">
              <a:off x="8559539" y="3234871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6" name="Straight Connector 635"/>
            <p:cNvCxnSpPr/>
            <p:nvPr/>
          </p:nvCxnSpPr>
          <p:spPr bwMode="auto">
            <a:xfrm flipV="1">
              <a:off x="8550315" y="4211185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Straight Connector 577"/>
            <p:cNvCxnSpPr/>
            <p:nvPr/>
          </p:nvCxnSpPr>
          <p:spPr bwMode="auto">
            <a:xfrm flipV="1">
              <a:off x="4188288" y="3215083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8" name="Straight Connector 627"/>
            <p:cNvCxnSpPr/>
            <p:nvPr/>
          </p:nvCxnSpPr>
          <p:spPr bwMode="auto">
            <a:xfrm flipV="1">
              <a:off x="6597474" y="3210834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7" name="Straight Connector 636"/>
            <p:cNvCxnSpPr/>
            <p:nvPr/>
          </p:nvCxnSpPr>
          <p:spPr bwMode="auto">
            <a:xfrm flipV="1">
              <a:off x="8874192" y="3217000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4150611" y="4193137"/>
              <a:ext cx="4686965" cy="359646"/>
              <a:chOff x="4023626" y="2591208"/>
              <a:chExt cx="4686965" cy="970975"/>
            </a:xfrm>
          </p:grpSpPr>
          <p:cxnSp>
            <p:nvCxnSpPr>
              <p:cNvPr id="581" name="Straight Connector 580"/>
              <p:cNvCxnSpPr/>
              <p:nvPr/>
            </p:nvCxnSpPr>
            <p:spPr bwMode="auto">
              <a:xfrm flipH="1" flipV="1">
                <a:off x="4023626" y="259545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9" name="Straight Connector 628"/>
              <p:cNvCxnSpPr/>
              <p:nvPr/>
            </p:nvCxnSpPr>
            <p:spPr bwMode="auto">
              <a:xfrm flipH="1" flipV="1">
                <a:off x="6432812" y="259120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8" name="Straight Connector 637"/>
              <p:cNvCxnSpPr/>
              <p:nvPr/>
            </p:nvCxnSpPr>
            <p:spPr bwMode="auto">
              <a:xfrm flipH="1" flipV="1">
                <a:off x="8709530" y="2597374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43" name="Picture 6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2727" y="4494041"/>
              <a:ext cx="351694" cy="344628"/>
            </a:xfrm>
            <a:prstGeom prst="rect">
              <a:avLst/>
            </a:prstGeom>
          </p:spPr>
        </p:pic>
        <p:cxnSp>
          <p:nvCxnSpPr>
            <p:cNvPr id="644" name="Straight Connector 643"/>
            <p:cNvCxnSpPr>
              <a:stCxn id="487" idx="0"/>
              <a:endCxn id="623" idx="2"/>
            </p:cNvCxnSpPr>
            <p:nvPr/>
          </p:nvCxnSpPr>
          <p:spPr bwMode="auto">
            <a:xfrm flipH="1" flipV="1">
              <a:off x="4162670" y="4833623"/>
              <a:ext cx="20440" cy="10890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7" name="Straight Connector 646"/>
            <p:cNvCxnSpPr>
              <a:stCxn id="488" idx="0"/>
              <a:endCxn id="634" idx="2"/>
            </p:cNvCxnSpPr>
            <p:nvPr/>
          </p:nvCxnSpPr>
          <p:spPr bwMode="auto">
            <a:xfrm flipH="1" flipV="1">
              <a:off x="6571856" y="4822436"/>
              <a:ext cx="20708" cy="1163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0" name="Straight Connector 649"/>
            <p:cNvCxnSpPr>
              <a:stCxn id="489" idx="0"/>
              <a:endCxn id="643" idx="2"/>
            </p:cNvCxnSpPr>
            <p:nvPr/>
          </p:nvCxnSpPr>
          <p:spPr bwMode="auto">
            <a:xfrm flipH="1" flipV="1">
              <a:off x="8848574" y="4838669"/>
              <a:ext cx="16858" cy="1001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304800" y="997803"/>
            <a:ext cx="7306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Enable reading and writing to a memory array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43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82037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tangle 355"/>
          <p:cNvSpPr/>
          <p:nvPr/>
        </p:nvSpPr>
        <p:spPr bwMode="auto">
          <a:xfrm>
            <a:off x="8132330" y="2093853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5" name="Rectangle 354"/>
          <p:cNvSpPr/>
          <p:nvPr/>
        </p:nvSpPr>
        <p:spPr bwMode="auto">
          <a:xfrm>
            <a:off x="5854987" y="2099911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337"/>
          <p:cNvSpPr/>
          <p:nvPr/>
        </p:nvSpPr>
        <p:spPr bwMode="auto">
          <a:xfrm>
            <a:off x="3409990" y="2099911"/>
            <a:ext cx="903914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1041742" y="1557917"/>
            <a:ext cx="616449" cy="3745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351246" y="5620480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337" name="Straight Arrow Connector 336"/>
          <p:cNvCxnSpPr/>
          <p:nvPr/>
        </p:nvCxnSpPr>
        <p:spPr bwMode="auto">
          <a:xfrm flipH="1">
            <a:off x="1377040" y="5306479"/>
            <a:ext cx="89886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3" name="Straight Arrow Connector 352"/>
          <p:cNvCxnSpPr/>
          <p:nvPr/>
        </p:nvCxnSpPr>
        <p:spPr bwMode="auto">
          <a:xfrm flipH="1">
            <a:off x="3303309" y="6043891"/>
            <a:ext cx="558639" cy="18659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4" name="TextBox 353"/>
          <p:cNvSpPr txBox="1"/>
          <p:nvPr/>
        </p:nvSpPr>
        <p:spPr>
          <a:xfrm>
            <a:off x="2029703" y="6143443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</p:spTree>
    <p:extLst>
      <p:ext uri="{BB962C8B-B14F-4D97-AF65-F5344CB8AC3E}">
        <p14:creationId xmlns:p14="http://schemas.microsoft.com/office/powerpoint/2010/main" val="3700782263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Friday, March 22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We strongly recommend you to </a:t>
            </a:r>
            <a:r>
              <a:rPr lang="en-US" dirty="0">
                <a:solidFill>
                  <a:srgbClr val="FF0000"/>
                </a:solidFill>
              </a:rPr>
              <a:t>follow professor </a:t>
            </a:r>
            <a:r>
              <a:rPr lang="en-US" dirty="0" err="1">
                <a:solidFill>
                  <a:srgbClr val="FF0000"/>
                </a:solidFill>
              </a:rPr>
              <a:t>Mutlu's</a:t>
            </a:r>
            <a:r>
              <a:rPr lang="en-US" dirty="0">
                <a:solidFill>
                  <a:srgbClr val="FF0000"/>
                </a:solidFill>
              </a:rPr>
              <a:t> guidelines for paper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We have looked at designs of circuit elements that can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store information</a:t>
            </a:r>
          </a:p>
          <a:p>
            <a:r>
              <a:rPr lang="en-US" dirty="0">
                <a:ea typeface="Cambria" charset="0"/>
                <a:cs typeface="Cambria" charset="0"/>
              </a:rPr>
              <a:t>Now, we will use these elements to build circuits that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past inputs</a:t>
            </a:r>
          </a:p>
          <a:p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40" y="2778298"/>
            <a:ext cx="2425148" cy="250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993" y="2778298"/>
            <a:ext cx="2082455" cy="24989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6362" y="6484178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www.easykeys.com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/228_ESP_Combination_Lock.aspx</a:t>
            </a:r>
          </a:p>
        </p:txBody>
      </p:sp>
      <p:sp>
        <p:nvSpPr>
          <p:cNvPr id="9" name="Rectangle 8"/>
          <p:cNvSpPr/>
          <p:nvPr/>
        </p:nvSpPr>
        <p:spPr>
          <a:xfrm>
            <a:off x="1376362" y="6622677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www.fosmon.com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/product/tsa-approved-lock-4-dial-combo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954" y="5494293"/>
            <a:ext cx="38411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Sequential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Opens depending on past 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487253"/>
            <a:ext cx="3743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Combinational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Only depends on current inputs</a:t>
            </a:r>
          </a:p>
        </p:txBody>
      </p:sp>
    </p:spTree>
    <p:extLst>
      <p:ext uri="{BB962C8B-B14F-4D97-AF65-F5344CB8AC3E}">
        <p14:creationId xmlns:p14="http://schemas.microsoft.com/office/powerpoint/2010/main" val="3196671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In order for this lock to work, it has to keep track (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ea typeface="Cambria" charset="0"/>
                <a:cs typeface="Cambria" charset="0"/>
              </a:rPr>
              <a:t>) of the past events!</a:t>
            </a:r>
          </a:p>
          <a:p>
            <a:r>
              <a:rPr lang="en-US" dirty="0">
                <a:ea typeface="Cambria" charset="0"/>
                <a:cs typeface="Cambria" charset="0"/>
              </a:rPr>
              <a:t>If passcode is </a:t>
            </a:r>
            <a:r>
              <a:rPr lang="en-US" b="1" dirty="0">
                <a:ea typeface="Cambria" charset="0"/>
                <a:cs typeface="Cambria" charset="0"/>
              </a:rPr>
              <a:t>R13-L22-R3</a:t>
            </a:r>
            <a:r>
              <a:rPr lang="en-US" dirty="0">
                <a:ea typeface="Cambria" charset="0"/>
                <a:cs typeface="Cambria" charset="0"/>
              </a:rPr>
              <a:t>, sequence of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states</a:t>
            </a:r>
            <a:r>
              <a:rPr lang="en-US" dirty="0">
                <a:ea typeface="Cambria" charset="0"/>
                <a:cs typeface="Cambria" charset="0"/>
              </a:rPr>
              <a:t> to unlock: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is not open (locked), and no relevant operations have been performed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L22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can now be opened </a:t>
            </a: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457200" indent="-457200">
              <a:buSzPct val="70000"/>
            </a:pPr>
            <a:r>
              <a:rPr lang="en-US" dirty="0">
                <a:ea typeface="Cambria" charset="0"/>
                <a:cs typeface="Cambria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of a system is a snapshot of all relevant elements of the system at the moment of the snapshot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To open the lock, </a:t>
            </a:r>
            <a:r>
              <a:rPr lang="en-US" sz="20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states A-E must be completed in order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If anything else happens (e.g., L5), lock </a:t>
            </a:r>
            <a:r>
              <a:rPr lang="en-US" sz="20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returns</a:t>
            </a:r>
            <a:r>
              <a:rPr lang="en-US" sz="20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2000" dirty="0">
                <a:ea typeface="Cambria" charset="0"/>
                <a:cs typeface="Cambria" charset="0"/>
              </a:rPr>
              <a:t>to state A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20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2680252"/>
            <a:ext cx="2001933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50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Simple Example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standard Swiss traffic light has </a:t>
            </a:r>
            <a:r>
              <a:rPr lang="en-US" sz="2800" b="1" dirty="0">
                <a:solidFill>
                  <a:srgbClr val="0070C0"/>
                </a:solidFill>
              </a:rPr>
              <a:t>4 states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Green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 and 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>
              <a:buSzPct val="70000"/>
            </a:pPr>
            <a:r>
              <a:rPr lang="en-US" sz="2600" dirty="0"/>
              <a:t>The sequence of these states are always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03860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162022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62021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162020" y="313672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09972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333394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333393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3392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381344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04766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504765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764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6741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690832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690831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690830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9429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8860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4833938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6781800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Curved Connector 26"/>
          <p:cNvCxnSpPr>
            <a:stCxn id="21" idx="7"/>
            <a:endCxn id="22" idx="1"/>
          </p:cNvCxnSpPr>
          <p:nvPr/>
        </p:nvCxnSpPr>
        <p:spPr bwMode="auto">
          <a:xfrm rot="5400000" flipH="1" flipV="1">
            <a:off x="2524126" y="48385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5400000" flipH="1" flipV="1">
            <a:off x="4475372" y="484493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urved Connector 31"/>
          <p:cNvCxnSpPr/>
          <p:nvPr/>
        </p:nvCxnSpPr>
        <p:spPr bwMode="auto">
          <a:xfrm rot="5400000" flipH="1" flipV="1">
            <a:off x="6434888" y="48512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urved Connector 32"/>
          <p:cNvCxnSpPr>
            <a:stCxn id="24" idx="0"/>
            <a:endCxn id="21" idx="0"/>
          </p:cNvCxnSpPr>
          <p:nvPr/>
        </p:nvCxnSpPr>
        <p:spPr bwMode="auto">
          <a:xfrm rot="16200000" flipV="1">
            <a:off x="4471988" y="2292281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8300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10600" cy="3267297"/>
          </a:xfrm>
        </p:spPr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When should the light change from one state to another?</a:t>
            </a:r>
          </a:p>
          <a:p>
            <a:r>
              <a:rPr lang="en-US" dirty="0">
                <a:ea typeface="Cambria" charset="0"/>
                <a:cs typeface="Cambria" charset="0"/>
              </a:rPr>
              <a:t>We need a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clock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to dictate when to change state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Clock signal alternates between 0 &amp; 1</a:t>
            </a: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At the start of a clock cycle (        ), system state changes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During a clock cycle, the state stays constant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In this traffic light example, we are assuming the traffic light stays in each state an equal amount of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191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622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910138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858000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" name="Curved Connector 8"/>
          <p:cNvCxnSpPr/>
          <p:nvPr/>
        </p:nvCxnSpPr>
        <p:spPr bwMode="auto">
          <a:xfrm rot="5400000" flipH="1" flipV="1">
            <a:off x="2600326" y="12270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/>
          <p:nvPr/>
        </p:nvCxnSpPr>
        <p:spPr bwMode="auto">
          <a:xfrm rot="5400000" flipH="1" flipV="1">
            <a:off x="4551572" y="123344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urved Connector 10"/>
          <p:cNvCxnSpPr/>
          <p:nvPr/>
        </p:nvCxnSpPr>
        <p:spPr bwMode="auto">
          <a:xfrm rot="5400000" flipH="1" flipV="1">
            <a:off x="6511088" y="12397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16200000" flipV="1">
            <a:off x="4548188" y="-1319212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69" y="4396782"/>
            <a:ext cx="1219200" cy="27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95" y="4396782"/>
            <a:ext cx="1219200" cy="279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569" y="4396782"/>
            <a:ext cx="12192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4331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52" y="4398108"/>
            <a:ext cx="12192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743" y="4396782"/>
            <a:ext cx="1219200" cy="27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3921" y="44723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2027" y="4191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312"/>
          <a:stretch/>
        </p:blipFill>
        <p:spPr>
          <a:xfrm>
            <a:off x="4575807" y="5102447"/>
            <a:ext cx="605793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4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9" grpId="0"/>
      <p:bldP spid="2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EF9-DB5A-2944-96C4-C9C93CDB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BBB7-7B45-0544-979B-087D73C5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Clock</a:t>
            </a:r>
            <a:r>
              <a:rPr lang="en-US" dirty="0"/>
              <a:t> is a general mechanism that </a:t>
            </a:r>
            <a:r>
              <a:rPr lang="en-US" dirty="0">
                <a:solidFill>
                  <a:srgbClr val="0000FF"/>
                </a:solidFill>
              </a:rPr>
              <a:t>triggers transition from one state to another</a:t>
            </a:r>
            <a:r>
              <a:rPr lang="en-US" dirty="0"/>
              <a:t> in a sequential circuit</a:t>
            </a:r>
          </a:p>
          <a:p>
            <a:pPr lvl="1"/>
            <a:endParaRPr lang="en-US" dirty="0"/>
          </a:p>
          <a:p>
            <a:r>
              <a:rPr lang="en-US" dirty="0"/>
              <a:t>Clock </a:t>
            </a:r>
            <a:r>
              <a:rPr lang="en-US" dirty="0">
                <a:solidFill>
                  <a:srgbClr val="0000FF"/>
                </a:solidFill>
              </a:rPr>
              <a:t>synchronizes state changes </a:t>
            </a:r>
            <a:r>
              <a:rPr lang="en-US" dirty="0"/>
              <a:t>across many sequential circuit elements</a:t>
            </a:r>
          </a:p>
          <a:p>
            <a:endParaRPr lang="en-US" dirty="0"/>
          </a:p>
          <a:p>
            <a:r>
              <a:rPr lang="en-US" dirty="0"/>
              <a:t>Combinational logic evaluates for the length of the clock cycle</a:t>
            </a:r>
          </a:p>
          <a:p>
            <a:endParaRPr lang="en-US" dirty="0"/>
          </a:p>
          <a:p>
            <a:r>
              <a:rPr lang="en-US" dirty="0"/>
              <a:t>Clock cycle should be chosen to accommodate maximum combinational circuit delay</a:t>
            </a:r>
          </a:p>
          <a:p>
            <a:pPr lvl="1"/>
            <a:r>
              <a:rPr lang="en-US" dirty="0"/>
              <a:t>More on this later, when we discuss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C5558-AF65-1B4F-B7B0-BF2EDB93E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4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67974" cy="5193723"/>
          </a:xfrm>
        </p:spPr>
        <p:txBody>
          <a:bodyPr/>
          <a:lstStyle/>
          <a:p>
            <a:r>
              <a:rPr lang="en-US" dirty="0"/>
              <a:t>What is a </a:t>
            </a:r>
            <a:r>
              <a:rPr lang="en-US" b="1" dirty="0">
                <a:solidFill>
                  <a:srgbClr val="7030A0"/>
                </a:solidFill>
              </a:rPr>
              <a:t>Finite State Machine </a:t>
            </a:r>
            <a:r>
              <a:rPr lang="en-US" dirty="0"/>
              <a:t>(FSM)?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 discrete-time model </a:t>
            </a:r>
            <a:r>
              <a:rPr lang="en-US" dirty="0"/>
              <a:t>of a </a:t>
            </a:r>
            <a:r>
              <a:rPr lang="en-US" dirty="0" err="1"/>
              <a:t>stateful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Each state represents a snapshot of the system at a given time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An FSM pictorially shows</a:t>
            </a:r>
          </a:p>
          <a:p>
            <a:pPr marL="344487" lvl="1" indent="0">
              <a:buNone/>
            </a:pPr>
            <a:r>
              <a:rPr lang="en-US" dirty="0"/>
              <a:t>1. the set of all possible </a:t>
            </a:r>
            <a:r>
              <a:rPr lang="en-US" b="1" dirty="0">
                <a:solidFill>
                  <a:srgbClr val="7030A0"/>
                </a:solidFill>
              </a:rPr>
              <a:t>states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that a system can be in </a:t>
            </a:r>
          </a:p>
          <a:p>
            <a:pPr marL="344487" lvl="1" indent="0">
              <a:buNone/>
            </a:pPr>
            <a:r>
              <a:rPr lang="en-US" dirty="0"/>
              <a:t>2. how the system transitions from one state to another</a:t>
            </a:r>
          </a:p>
          <a:p>
            <a:pPr lvl="1"/>
            <a:endParaRPr lang="en-US" dirty="0"/>
          </a:p>
          <a:p>
            <a:r>
              <a:rPr lang="en-US" dirty="0"/>
              <a:t>An FSM can model </a:t>
            </a:r>
          </a:p>
          <a:p>
            <a:pPr lvl="1"/>
            <a:r>
              <a:rPr lang="en-US" dirty="0"/>
              <a:t>A traffic light, an elevator, fan speed, a microprocessor, etc.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An FSM enables us to pictorially think of a </a:t>
            </a:r>
            <a:r>
              <a:rPr lang="en-US" b="1" dirty="0" err="1">
                <a:solidFill>
                  <a:srgbClr val="FF0000"/>
                </a:solidFill>
              </a:rPr>
              <a:t>stateful</a:t>
            </a:r>
            <a:r>
              <a:rPr lang="en-US" b="1" dirty="0">
                <a:solidFill>
                  <a:srgbClr val="FF0000"/>
                </a:solidFill>
              </a:rPr>
              <a:t> system using simple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84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Five elements: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states </a:t>
            </a:r>
          </a:p>
          <a:p>
            <a:pPr marL="1154112" lvl="2" indent="-457200"/>
            <a:r>
              <a:rPr lang="en-US" sz="2600" b="1" i="1" dirty="0">
                <a:solidFill>
                  <a:srgbClr val="7030A0"/>
                </a:solidFill>
              </a:rPr>
              <a:t>State</a:t>
            </a:r>
            <a:r>
              <a:rPr lang="en-US" sz="2600" dirty="0"/>
              <a:t>: snapshot of all relevant elements of the system at the time of the snapshot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inputs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outputs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all state transitions</a:t>
            </a:r>
          </a:p>
          <a:p>
            <a:pPr marL="1154112" lvl="2" indent="-457200"/>
            <a:r>
              <a:rPr lang="en-US" sz="2600" dirty="0"/>
              <a:t>How to get from one state to another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what determines each external output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30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71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39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40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941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Lecture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4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5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6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7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8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8600" y="1042384"/>
            <a:ext cx="8610600" cy="1673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63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64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965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50767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Register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implement a </a:t>
            </a:r>
            <a:r>
              <a:rPr lang="en-US" b="1" dirty="0">
                <a:solidFill>
                  <a:srgbClr val="7030A0"/>
                </a:solidFill>
              </a:rPr>
              <a:t>state register</a:t>
            </a:r>
            <a:r>
              <a:rPr lang="en-US" dirty="0"/>
              <a:t>? Two properties:</a:t>
            </a:r>
          </a:p>
          <a:p>
            <a:pPr marL="344487" lvl="1" indent="0">
              <a:buNone/>
            </a:pPr>
            <a:r>
              <a:rPr lang="en-US" dirty="0"/>
              <a:t>1. We need to store data at the </a:t>
            </a:r>
            <a:r>
              <a:rPr lang="en-US" b="1" dirty="0">
                <a:solidFill>
                  <a:schemeClr val="accent6"/>
                </a:solidFill>
              </a:rPr>
              <a:t>beginning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of every clock cycle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2. The data must be </a:t>
            </a:r>
            <a:r>
              <a:rPr lang="en-US" b="1" dirty="0">
                <a:solidFill>
                  <a:schemeClr val="accent6"/>
                </a:solidFill>
              </a:rPr>
              <a:t>available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during the entire clock cycle</a:t>
            </a:r>
          </a:p>
          <a:p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905000"/>
            <a:ext cx="2925828" cy="127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1629294" y="5730240"/>
            <a:ext cx="7065527" cy="304800"/>
            <a:chOff x="1595252" y="5730240"/>
            <a:chExt cx="7065527" cy="304800"/>
          </a:xfrm>
        </p:grpSpPr>
        <p:cxnSp>
          <p:nvCxnSpPr>
            <p:cNvPr id="36" name="Straight Connector 35"/>
            <p:cNvCxnSpPr/>
            <p:nvPr/>
          </p:nvCxnSpPr>
          <p:spPr bwMode="auto">
            <a:xfrm flipV="1">
              <a:off x="2747553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7509758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2749733" y="5730240"/>
              <a:ext cx="4760025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7489705" y="6031831"/>
              <a:ext cx="1171074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1595252" y="6018415"/>
              <a:ext cx="1147948" cy="1386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60" name="Group 59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65" name="Straight Connector 64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1374822-37CC-F747-878A-DA1034120FEA}"/>
              </a:ext>
            </a:extLst>
          </p:cNvPr>
          <p:cNvSpPr txBox="1"/>
          <p:nvPr/>
        </p:nvSpPr>
        <p:spPr>
          <a:xfrm>
            <a:off x="4077192" y="576507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Desired behavior</a:t>
            </a:r>
          </a:p>
        </p:txBody>
      </p:sp>
    </p:spTree>
    <p:extLst>
      <p:ext uri="{BB962C8B-B14F-4D97-AF65-F5344CB8AC3E}">
        <p14:creationId xmlns:p14="http://schemas.microsoft.com/office/powerpoint/2010/main" val="17716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  <p:bldP spid="13" grpId="0"/>
      <p:bldP spid="44" grpId="0"/>
      <p:bldP spid="45" grpId="0"/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89366"/>
            <a:ext cx="8610600" cy="3701884"/>
          </a:xfrm>
        </p:spPr>
        <p:txBody>
          <a:bodyPr/>
          <a:lstStyle/>
          <a:p>
            <a:r>
              <a:rPr lang="en-US" dirty="0"/>
              <a:t>Currently, we </a:t>
            </a:r>
            <a:r>
              <a:rPr lang="en-US" b="1" dirty="0"/>
              <a:t>cannot</a:t>
            </a:r>
            <a:r>
              <a:rPr lang="en-US" dirty="0"/>
              <a:t> simply wire a clock to WE of a latch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Whenever the clock is high,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latch propagates </a:t>
            </a:r>
            <a:r>
              <a:rPr lang="en-US" b="1" dirty="0"/>
              <a:t>D</a:t>
            </a:r>
            <a:r>
              <a:rPr lang="en-US" dirty="0"/>
              <a:t> to </a:t>
            </a:r>
            <a:r>
              <a:rPr lang="en-US" b="1" dirty="0"/>
              <a:t>Q</a:t>
            </a:r>
          </a:p>
          <a:p>
            <a:pPr lvl="1"/>
            <a:r>
              <a:rPr lang="en-US" b="1" dirty="0"/>
              <a:t>The latch is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</p:spTree>
    <p:extLst>
      <p:ext uri="{BB962C8B-B14F-4D97-AF65-F5344CB8AC3E}">
        <p14:creationId xmlns:p14="http://schemas.microsoft.com/office/powerpoint/2010/main" val="171676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4" grpId="0"/>
      <p:bldP spid="79" grpId="0"/>
      <p:bldP spid="80" grpId="0"/>
      <p:bldP spid="99" grpId="0"/>
      <p:bldP spid="100" grpId="0"/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3878617" y="5616555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6288577" y="5610583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67974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Whenever the clock is high,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latch propagates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lang="en-US" b="1" kern="0" dirty="0">
                <a:solidFill>
                  <a:srgbClr val="000000"/>
                </a:solidFill>
                <a:latin typeface="Tahoma"/>
              </a:rPr>
              <a:t>The latch is transparent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49B6FB-1FC5-C443-91A6-A88D1AF3EAFB}"/>
              </a:ext>
            </a:extLst>
          </p:cNvPr>
          <p:cNvSpPr txBox="1"/>
          <p:nvPr/>
        </p:nvSpPr>
        <p:spPr>
          <a:xfrm>
            <a:off x="4592994" y="611979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Undesirable!</a:t>
            </a:r>
          </a:p>
        </p:txBody>
      </p:sp>
    </p:spTree>
    <p:extLst>
      <p:ext uri="{BB962C8B-B14F-4D97-AF65-F5344CB8AC3E}">
        <p14:creationId xmlns:p14="http://schemas.microsoft.com/office/powerpoint/2010/main" val="298401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027731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557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710803401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implement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33231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Rising-Clock-Edge Triggered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Two inputs</a:t>
            </a:r>
            <a:r>
              <a:rPr lang="en-US" dirty="0"/>
              <a:t>: CLK, D</a:t>
            </a:r>
          </a:p>
          <a:p>
            <a:endParaRPr lang="en-US" dirty="0"/>
          </a:p>
          <a:p>
            <a:r>
              <a:rPr lang="en-US" b="1" dirty="0"/>
              <a:t>Function</a:t>
            </a:r>
          </a:p>
          <a:p>
            <a:pPr lvl="1"/>
            <a:r>
              <a:rPr lang="en-US" dirty="0"/>
              <a:t>The flip-flop “samples” </a:t>
            </a:r>
            <a:r>
              <a:rPr lang="en-US" b="1" dirty="0"/>
              <a:t>D</a:t>
            </a:r>
            <a:r>
              <a:rPr lang="en-US" dirty="0"/>
              <a:t> on the rising edge</a:t>
            </a:r>
          </a:p>
          <a:p>
            <a:pPr marL="344487" lvl="1" indent="0">
              <a:buNone/>
            </a:pPr>
            <a:r>
              <a:rPr lang="en-US" dirty="0"/>
              <a:t> of CLK (</a:t>
            </a:r>
            <a:r>
              <a:rPr lang="en-US" b="1" dirty="0">
                <a:solidFill>
                  <a:srgbClr val="7030A0"/>
                </a:solidFill>
              </a:rPr>
              <a:t>positive edge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When CLK rises from 0 to 1, </a:t>
            </a:r>
            <a:r>
              <a:rPr lang="en-US" b="1" dirty="0"/>
              <a:t>D</a:t>
            </a:r>
            <a:r>
              <a:rPr lang="en-US" dirty="0"/>
              <a:t> passes </a:t>
            </a:r>
          </a:p>
          <a:p>
            <a:pPr marL="344487" lvl="1" indent="0">
              <a:buNone/>
            </a:pPr>
            <a:r>
              <a:rPr lang="en-US" dirty="0"/>
              <a:t>through to </a:t>
            </a:r>
            <a:r>
              <a:rPr lang="en-US" b="1" dirty="0"/>
              <a:t>Q</a:t>
            </a:r>
          </a:p>
          <a:p>
            <a:pPr lvl="1"/>
            <a:r>
              <a:rPr lang="en-US" dirty="0"/>
              <a:t>Otherwise, </a:t>
            </a:r>
            <a:r>
              <a:rPr lang="en-US" b="1" dirty="0"/>
              <a:t>Q</a:t>
            </a:r>
            <a:r>
              <a:rPr lang="en-US" dirty="0"/>
              <a:t> holds its previous value</a:t>
            </a:r>
          </a:p>
          <a:p>
            <a:pPr lvl="1"/>
            <a:r>
              <a:rPr lang="en-US" b="1" dirty="0"/>
              <a:t>Q</a:t>
            </a:r>
            <a:r>
              <a:rPr lang="en-US" dirty="0"/>
              <a:t> changes </a:t>
            </a:r>
            <a:r>
              <a:rPr lang="en-US" b="1" dirty="0">
                <a:solidFill>
                  <a:srgbClr val="0070C0"/>
                </a:solidFill>
              </a:rPr>
              <a:t>only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rising edge of CLK</a:t>
            </a:r>
          </a:p>
          <a:p>
            <a:pPr lvl="1"/>
            <a:endParaRPr lang="en-US" dirty="0"/>
          </a:p>
          <a:p>
            <a:r>
              <a:rPr lang="en-US" dirty="0"/>
              <a:t>A flip-flop is called an </a:t>
            </a:r>
            <a:r>
              <a:rPr lang="en-US" b="1" dirty="0">
                <a:solidFill>
                  <a:srgbClr val="7030A0"/>
                </a:solidFill>
              </a:rPr>
              <a:t>edge-triggered state element </a:t>
            </a:r>
            <a:r>
              <a:rPr lang="en-US" dirty="0"/>
              <a:t>because it captures data on the clock edge</a:t>
            </a:r>
          </a:p>
          <a:p>
            <a:pPr lvl="1"/>
            <a:r>
              <a:rPr lang="en-US" dirty="0"/>
              <a:t>A latch is a level-triggered state element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6514506" y="1676400"/>
          <a:ext cx="2328552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43" name="VISIO" r:id="rId4" imgW="963249" imgH="914400" progId="Visio.Drawing.6">
                  <p:embed/>
                </p:oleObj>
              </mc:Choice>
              <mc:Fallback>
                <p:oleObj name="VISIO" r:id="rId4" imgW="963249" imgH="914400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4506" y="1676400"/>
                        <a:ext cx="2328552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629400" y="1676400"/>
            <a:ext cx="2209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684" y="20999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162577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parallel flip-flops, each of which storing 1 bit</a:t>
            </a:r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82118" y="1650161"/>
          <a:ext cx="2195513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89" name="VISIO" r:id="rId5" imgW="1228868" imgH="2318821" progId="Visio.Drawing.6">
                  <p:embed/>
                </p:oleObj>
              </mc:Choice>
              <mc:Fallback>
                <p:oleObj name="VISIO" r:id="rId5" imgW="1228868" imgH="2318821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118" y="1650161"/>
                        <a:ext cx="2195513" cy="414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15139" y="2404284"/>
          <a:ext cx="36623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990" name="VISIO" r:id="rId7" imgW="891540" imgH="487680" progId="Visio.Drawing.6">
                  <p:embed/>
                </p:oleObj>
              </mc:Choice>
              <mc:Fallback>
                <p:oleObj name="VISIO" r:id="rId7" imgW="891540" imgH="48768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139" y="2404284"/>
                        <a:ext cx="36623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>
            <a:endCxn id="9" idx="0"/>
          </p:cNvCxnSpPr>
          <p:nvPr/>
        </p:nvCxnSpPr>
        <p:spPr bwMode="auto">
          <a:xfrm flipH="1">
            <a:off x="4578576" y="4339446"/>
            <a:ext cx="650963" cy="9301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55187" y="5269631"/>
            <a:ext cx="3446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register stores 4 bits</a:t>
            </a:r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 bwMode="auto">
          <a:xfrm>
            <a:off x="6709043" y="4072746"/>
            <a:ext cx="570640" cy="60860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20039" y="4681353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line represents 4 wires</a:t>
            </a:r>
          </a:p>
        </p:txBody>
      </p:sp>
      <p:sp>
        <p:nvSpPr>
          <p:cNvPr id="20" name="Right Arrow 19"/>
          <p:cNvSpPr/>
          <p:nvPr/>
        </p:nvSpPr>
        <p:spPr bwMode="auto">
          <a:xfrm rot="1259034">
            <a:off x="2698810" y="2060704"/>
            <a:ext cx="2237997" cy="145947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Condensed</a:t>
            </a:r>
          </a:p>
        </p:txBody>
      </p:sp>
    </p:spTree>
    <p:extLst>
      <p:ext uri="{BB962C8B-B14F-4D97-AF65-F5344CB8AC3E}">
        <p14:creationId xmlns:p14="http://schemas.microsoft.com/office/powerpoint/2010/main" val="1200674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Combinational Logic </a:t>
            </a:r>
          </a:p>
          <a:p>
            <a:pPr lvl="1"/>
            <a:r>
              <a:rPr lang="en-US" dirty="0"/>
              <a:t>P&amp;P Chapter 3 until 3.3     +        H&amp;H Chapter 2</a:t>
            </a:r>
          </a:p>
          <a:p>
            <a:r>
              <a:rPr lang="en-US" dirty="0"/>
              <a:t>Sequential Logic </a:t>
            </a:r>
          </a:p>
          <a:p>
            <a:pPr lvl="1"/>
            <a:r>
              <a:rPr lang="en-US" dirty="0"/>
              <a:t>P&amp;P Chapter 3.4 until end   +       H&amp;H Chapter 3 in full</a:t>
            </a:r>
          </a:p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the end of next week,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43528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991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528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0" y="4724400"/>
            <a:ext cx="6096000" cy="1752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4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15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8311515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If traffic and green, stay green</a:t>
            </a:r>
          </a:p>
          <a:p>
            <a:pPr lvl="2"/>
            <a:r>
              <a:rPr lang="en-US" dirty="0"/>
              <a:t>Otherwise, turn red, and other turns green </a:t>
            </a:r>
          </a:p>
          <a:p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9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Black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Inputs:</a:t>
            </a:r>
            <a:r>
              <a:rPr lang="de-CH" dirty="0"/>
              <a:t> CLK, </a:t>
            </a:r>
            <a:r>
              <a:rPr lang="de-CH" dirty="0" err="1"/>
              <a:t>Reset</a:t>
            </a:r>
            <a:r>
              <a:rPr lang="de-CH" dirty="0"/>
              <a:t>, T</a:t>
            </a:r>
            <a:r>
              <a:rPr lang="de-CH" baseline="-25000" dirty="0"/>
              <a:t>A </a:t>
            </a:r>
            <a:r>
              <a:rPr lang="de-CH" dirty="0"/>
              <a:t>, T</a:t>
            </a:r>
            <a:r>
              <a:rPr lang="de-CH" baseline="-25000" dirty="0"/>
              <a:t>B</a:t>
            </a:r>
          </a:p>
          <a:p>
            <a:r>
              <a:rPr lang="de-CH" b="1" dirty="0"/>
              <a:t>Outputs:</a:t>
            </a:r>
            <a:r>
              <a:rPr lang="de-CH" dirty="0"/>
              <a:t> L</a:t>
            </a:r>
            <a:r>
              <a:rPr lang="de-CH" baseline="-25000" dirty="0"/>
              <a:t>A </a:t>
            </a:r>
            <a:r>
              <a:rPr lang="de-CH" dirty="0"/>
              <a:t>, L</a:t>
            </a:r>
            <a:r>
              <a:rPr lang="de-CH" baseline="-25000" dirty="0"/>
              <a:t>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0811" y="1665575"/>
          <a:ext cx="4678363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63" name="VISIO" r:id="rId4" imgW="1628823" imgH="1343359" progId="Visio.Drawing.6">
                  <p:embed/>
                </p:oleObj>
              </mc:Choice>
              <mc:Fallback>
                <p:oleObj name="VISIO" r:id="rId4" imgW="1628823" imgH="134335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811" y="1665575"/>
                        <a:ext cx="4678363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99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</a:t>
            </a:r>
            <a:r>
              <a:rPr lang="en-US" dirty="0"/>
              <a:t> outputs labeled in each state</a:t>
            </a:r>
          </a:p>
          <a:p>
            <a:pPr lvl="1"/>
            <a:r>
              <a:rPr lang="en-US" b="1" dirty="0"/>
              <a:t>States:</a:t>
            </a:r>
            <a:r>
              <a:rPr lang="en-US" dirty="0"/>
              <a:t> Circles</a:t>
            </a:r>
          </a:p>
          <a:p>
            <a:pPr lvl="1"/>
            <a:r>
              <a:rPr lang="en-US" b="1" dirty="0"/>
              <a:t>Transitions:</a:t>
            </a:r>
            <a:r>
              <a:rPr lang="en-US" dirty="0"/>
              <a:t> 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4648200" y="2491450"/>
          <a:ext cx="3998408" cy="39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09" name="VISIO" r:id="rId5" imgW="1999204" imgH="1993118" progId="Visio.Drawing.6">
                  <p:embed/>
                </p:oleObj>
              </mc:Choice>
              <mc:Fallback>
                <p:oleObj name="VISIO" r:id="rId5" imgW="1999204" imgH="199311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91450"/>
                        <a:ext cx="3998408" cy="39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648200" y="2491450"/>
            <a:ext cx="933824" cy="4967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10" name="VISIO" r:id="rId7" imgW="2276110" imgH="1942910" progId="Visio.Drawing.6">
                  <p:embed/>
                </p:oleObj>
              </mc:Choice>
              <mc:Fallback>
                <p:oleObj name="VISIO" r:id="rId7" imgW="2276110" imgH="1942910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0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3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3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0" y="4073236"/>
            <a:ext cx="3858491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34426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57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5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1828800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5369" y="5257800"/>
            <a:ext cx="1828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92928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81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182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838199" cy="8894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541124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5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06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07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749960788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31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1366646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55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39681268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79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03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22648862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27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296631613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51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57632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375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66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3750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399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51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23" name="VISIO" r:id="rId5" imgW="2001299" imgH="1993667" progId="Visio.Drawing.6">
                  <p:embed/>
                </p:oleObj>
              </mc:Choice>
              <mc:Fallback>
                <p:oleObj name="VISIO" r:id="rId5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69</a:t>
            </a:r>
          </a:p>
        </p:txBody>
      </p:sp>
    </p:spTree>
    <p:extLst>
      <p:ext uri="{BB962C8B-B14F-4D97-AF65-F5344CB8AC3E}">
        <p14:creationId xmlns:p14="http://schemas.microsoft.com/office/powerpoint/2010/main" val="72369084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47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71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62401" y="2569319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125043639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495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962399" y="2167467"/>
            <a:ext cx="4876799" cy="423334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2192409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9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962399" y="1781931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78661819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43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67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591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6855</Words>
  <Application>Microsoft Macintosh PowerPoint</Application>
  <PresentationFormat>On-screen Show (4:3)</PresentationFormat>
  <Paragraphs>2625</Paragraphs>
  <Slides>131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131</vt:i4>
      </vt:variant>
    </vt:vector>
  </HeadingPairs>
  <TitlesOfParts>
    <vt:vector size="158" baseType="lpstr">
      <vt:lpstr>ＭＳ Ｐゴシック</vt:lpstr>
      <vt:lpstr>ＭＳ Ｐゴシック</vt:lpstr>
      <vt:lpstr>Arial</vt:lpstr>
      <vt:lpstr>Calibri</vt:lpstr>
      <vt:lpstr>Cambria</vt:lpstr>
      <vt:lpstr>Cambria Math</vt:lpstr>
      <vt:lpstr>Garamond</vt:lpstr>
      <vt:lpstr>Helvetica</vt:lpstr>
      <vt:lpstr>Tahoma</vt:lpstr>
      <vt:lpstr>Times</vt:lpstr>
      <vt:lpstr>Times New Roman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Design of Digital Circuits Lecture 6: Sequential Logic Design</vt:lpstr>
      <vt:lpstr>We Are Almost Done with This</vt:lpstr>
      <vt:lpstr>Agenda for Today and Next Week</vt:lpstr>
      <vt:lpstr>Extra Assignment 1: Lecture Video</vt:lpstr>
      <vt:lpstr>Extra Assignment 2: Moore’s Law (I)</vt:lpstr>
      <vt:lpstr>Extra Assignment 2: Moore’s Law (II)</vt:lpstr>
      <vt:lpstr>Assignment: Required Readings</vt:lpstr>
      <vt:lpstr>Wrap-Up Combinational Logic Circuits and Design</vt:lpstr>
      <vt:lpstr>Logic Simplification:  Karnaugh Maps (K-Maps)</vt:lpstr>
      <vt:lpstr>Recall: Logic Minimization Using K-Maps</vt:lpstr>
      <vt:lpstr>Recall: K-map Rules</vt:lpstr>
      <vt:lpstr>Recall: K-map Example: Two-bit Comparator</vt:lpstr>
      <vt:lpstr>Recall: K-map Example: Two-bit Comparator (2)</vt:lpstr>
      <vt:lpstr>Recall: K-map Example: Two-bit Comparator (3)</vt:lpstr>
      <vt:lpstr>K-maps with “Don’t Care”</vt:lpstr>
      <vt:lpstr>Example: BCD Increment Function</vt:lpstr>
      <vt:lpstr>K-map for BCD Increment Function</vt:lpstr>
      <vt:lpstr>K-map Summary</vt:lpstr>
      <vt:lpstr>Sequential Logic Circuits and Design</vt:lpstr>
      <vt:lpstr>What We Will Learn Today</vt:lpstr>
      <vt:lpstr>Circuits that Can     Store Information</vt:lpstr>
      <vt:lpstr>Introduction</vt:lpstr>
      <vt:lpstr>Capturing Data</vt:lpstr>
      <vt:lpstr>Basic Element: Cross-Coupled Inverters</vt:lpstr>
      <vt:lpstr>More Realistic Storage Elements</vt:lpstr>
      <vt:lpstr>The Big Picture: Storage Elements</vt:lpstr>
      <vt:lpstr>Basic Storage Element:  The R-S Latch</vt:lpstr>
      <vt:lpstr>The R-S (Reset-Set) Latch</vt:lpstr>
      <vt:lpstr>Why not R=S=0?</vt:lpstr>
      <vt:lpstr>The Gated D Latch</vt:lpstr>
      <vt:lpstr>The Gated D Latch</vt:lpstr>
      <vt:lpstr>The Gated D Latch</vt:lpstr>
      <vt:lpstr>The Gated D Latch</vt:lpstr>
      <vt:lpstr>The Register</vt:lpstr>
      <vt:lpstr>The Register</vt:lpstr>
      <vt:lpstr>The Register</vt:lpstr>
      <vt:lpstr>Memory</vt:lpstr>
      <vt:lpstr>Memory</vt:lpstr>
      <vt:lpstr>Addressing Memory</vt:lpstr>
      <vt:lpstr>Reading from Memory</vt:lpstr>
      <vt:lpstr>Reading from Memory</vt:lpstr>
      <vt:lpstr>Reading from Memory</vt:lpstr>
      <vt:lpstr>Reading from Memory</vt:lpstr>
      <vt:lpstr>Writing to Memory</vt:lpstr>
      <vt:lpstr>Writing to Memory</vt:lpstr>
      <vt:lpstr>Putting it all Together</vt:lpstr>
      <vt:lpstr>A Bigger Memory Array</vt:lpstr>
      <vt:lpstr>A Bigger Memory Array</vt:lpstr>
      <vt:lpstr>Sequential Logic Circuits</vt:lpstr>
      <vt:lpstr>Sequential Logic Circuits</vt:lpstr>
      <vt:lpstr>State</vt:lpstr>
      <vt:lpstr>Another Simple Example of State</vt:lpstr>
      <vt:lpstr>Changing State: The Notion of Clock (I)</vt:lpstr>
      <vt:lpstr>Changing State: The Notion of Clock (II)</vt:lpstr>
      <vt:lpstr>Finite State Machines</vt:lpstr>
      <vt:lpstr>Finite State Machines</vt:lpstr>
      <vt:lpstr>Finite State Machines (FSMs) Consist of:</vt:lpstr>
      <vt:lpstr>Finite State Machines (FSMs)</vt:lpstr>
      <vt:lpstr>Finite State Machines (FSMs) Consist of:</vt:lpstr>
      <vt:lpstr>Finite State Machines (FSMs) Consist of:</vt:lpstr>
      <vt:lpstr>State Register Implementation</vt:lpstr>
      <vt:lpstr>The Problem with Latches</vt:lpstr>
      <vt:lpstr>The Problem with Latches</vt:lpstr>
      <vt:lpstr>The Problem with Latches</vt:lpstr>
      <vt:lpstr>The D Flip-Flop</vt:lpstr>
      <vt:lpstr>The D Flip-Flop</vt:lpstr>
      <vt:lpstr>The D Flip-Flop</vt:lpstr>
      <vt:lpstr>Rising-Clock-Edge Triggered Flip-Flop</vt:lpstr>
      <vt:lpstr>Register</vt:lpstr>
      <vt:lpstr>Finite State Machines (FSMs)</vt:lpstr>
      <vt:lpstr>Finite State Machines (FSMs)</vt:lpstr>
      <vt:lpstr>Finite State Machine Example</vt:lpstr>
      <vt:lpstr>Finite State Machine Black Box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Machine: 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Finite State Machine:  Output Table</vt:lpstr>
      <vt:lpstr>FSM Output Table</vt:lpstr>
      <vt:lpstr>FSM Output Table</vt:lpstr>
      <vt:lpstr>FSM Output Table</vt:lpstr>
      <vt:lpstr>FSM Output Table</vt:lpstr>
      <vt:lpstr>FSM Output Table</vt:lpstr>
      <vt:lpstr>FSM Output Table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State Encoding</vt:lpstr>
      <vt:lpstr>FSM State Encoding</vt:lpstr>
      <vt:lpstr>FSM State Encoding</vt:lpstr>
      <vt:lpstr>FSM State Encoding</vt:lpstr>
      <vt:lpstr>Moore vs. Mealy Machines</vt:lpstr>
      <vt:lpstr>Moore vs. Mealy FSM Examples</vt:lpstr>
      <vt:lpstr>Moore vs. Mealy FSM Examples</vt:lpstr>
      <vt:lpstr>State Transition Diagrams</vt:lpstr>
      <vt:lpstr>FSM Design Procedure</vt:lpstr>
      <vt:lpstr> Design of Digital Circuits Lecture 6: Sequential Logic Design</vt:lpstr>
      <vt:lpstr>Backup Slides</vt:lpstr>
      <vt:lpstr>The D Flip-Flop</vt:lpstr>
      <vt:lpstr>Enabled Flip-Flops</vt:lpstr>
      <vt:lpstr>Resettable Flip-Flop</vt:lpstr>
      <vt:lpstr>Resettable Flip-Flops</vt:lpstr>
      <vt:lpstr>Settable Flip-Flop</vt:lpstr>
      <vt:lpstr>Recall:  Combinational Logic Blocks</vt:lpstr>
      <vt:lpstr>Recall: Combinational Building Blocks</vt:lpstr>
      <vt:lpstr>Recall: Decoder</vt:lpstr>
      <vt:lpstr>Recall: Multiplexer (MUX), or Selector</vt:lpstr>
      <vt:lpstr>Recall: Multiplexer (MUX)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25</cp:revision>
  <dcterms:created xsi:type="dcterms:W3CDTF">2010-09-08T00:51:32Z</dcterms:created>
  <dcterms:modified xsi:type="dcterms:W3CDTF">2019-03-08T09:54:54Z</dcterms:modified>
</cp:coreProperties>
</file>